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88"/>
  </p:handoutMasterIdLst>
  <p:sldIdLst>
    <p:sldId id="256" r:id="rId3"/>
    <p:sldId id="8593" r:id="rId4"/>
    <p:sldId id="8788" r:id="rId5"/>
    <p:sldId id="8790" r:id="rId6"/>
    <p:sldId id="8791" r:id="rId7"/>
    <p:sldId id="8792" r:id="rId8"/>
    <p:sldId id="8793" r:id="rId10"/>
    <p:sldId id="8794" r:id="rId11"/>
    <p:sldId id="8795" r:id="rId12"/>
    <p:sldId id="8796" r:id="rId13"/>
    <p:sldId id="8797" r:id="rId14"/>
    <p:sldId id="8798" r:id="rId15"/>
    <p:sldId id="8799" r:id="rId16"/>
    <p:sldId id="8800" r:id="rId17"/>
    <p:sldId id="8801" r:id="rId18"/>
    <p:sldId id="8802" r:id="rId19"/>
    <p:sldId id="8803" r:id="rId20"/>
    <p:sldId id="8804" r:id="rId21"/>
    <p:sldId id="8805" r:id="rId22"/>
    <p:sldId id="8919" r:id="rId23"/>
    <p:sldId id="8920" r:id="rId24"/>
    <p:sldId id="8921" r:id="rId25"/>
    <p:sldId id="8806" r:id="rId26"/>
    <p:sldId id="8824" r:id="rId27"/>
    <p:sldId id="8831" r:id="rId28"/>
    <p:sldId id="8832" r:id="rId29"/>
    <p:sldId id="8833" r:id="rId30"/>
    <p:sldId id="8834" r:id="rId31"/>
    <p:sldId id="8835" r:id="rId32"/>
    <p:sldId id="8836" r:id="rId33"/>
    <p:sldId id="8837" r:id="rId34"/>
    <p:sldId id="8838" r:id="rId35"/>
    <p:sldId id="8839" r:id="rId36"/>
    <p:sldId id="8840" r:id="rId37"/>
    <p:sldId id="8841" r:id="rId38"/>
    <p:sldId id="8842" r:id="rId39"/>
    <p:sldId id="8843" r:id="rId40"/>
    <p:sldId id="8844" r:id="rId41"/>
    <p:sldId id="8845" r:id="rId42"/>
    <p:sldId id="8846" r:id="rId43"/>
    <p:sldId id="8847" r:id="rId44"/>
    <p:sldId id="8848" r:id="rId45"/>
    <p:sldId id="8849" r:id="rId46"/>
    <p:sldId id="8850" r:id="rId47"/>
    <p:sldId id="8851" r:id="rId48"/>
    <p:sldId id="8852" r:id="rId49"/>
    <p:sldId id="8853" r:id="rId50"/>
    <p:sldId id="8854" r:id="rId51"/>
    <p:sldId id="8855" r:id="rId52"/>
    <p:sldId id="8856" r:id="rId53"/>
    <p:sldId id="8857" r:id="rId54"/>
    <p:sldId id="8858" r:id="rId55"/>
    <p:sldId id="8859" r:id="rId56"/>
    <p:sldId id="8860" r:id="rId57"/>
    <p:sldId id="8861" r:id="rId58"/>
    <p:sldId id="8862" r:id="rId59"/>
    <p:sldId id="8863" r:id="rId60"/>
    <p:sldId id="8864" r:id="rId61"/>
    <p:sldId id="8865" r:id="rId62"/>
    <p:sldId id="8866" r:id="rId63"/>
    <p:sldId id="10376" r:id="rId64"/>
    <p:sldId id="10378" r:id="rId65"/>
    <p:sldId id="8867" r:id="rId66"/>
    <p:sldId id="8868" r:id="rId67"/>
    <p:sldId id="8869" r:id="rId68"/>
    <p:sldId id="8870" r:id="rId69"/>
    <p:sldId id="8871" r:id="rId70"/>
    <p:sldId id="8872" r:id="rId71"/>
    <p:sldId id="8873" r:id="rId72"/>
    <p:sldId id="8874" r:id="rId73"/>
    <p:sldId id="8886" r:id="rId74"/>
    <p:sldId id="8887" r:id="rId75"/>
    <p:sldId id="8922" r:id="rId76"/>
    <p:sldId id="8923" r:id="rId77"/>
    <p:sldId id="8924" r:id="rId78"/>
    <p:sldId id="8889" r:id="rId79"/>
    <p:sldId id="8891" r:id="rId80"/>
    <p:sldId id="8893" r:id="rId81"/>
    <p:sldId id="8894" r:id="rId82"/>
    <p:sldId id="8895" r:id="rId83"/>
    <p:sldId id="8896" r:id="rId84"/>
    <p:sldId id="8897" r:id="rId85"/>
    <p:sldId id="8898" r:id="rId86"/>
    <p:sldId id="8899" r:id="rId8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93" autoAdjust="0"/>
    <p:restoredTop sz="94677"/>
  </p:normalViewPr>
  <p:slideViewPr>
    <p:cSldViewPr snapToGrid="0" snapToObjects="1">
      <p:cViewPr varScale="1">
        <p:scale>
          <a:sx n="86" d="100"/>
          <a:sy n="86" d="100"/>
        </p:scale>
        <p:origin x="66"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notesMaster" Target="notesMasters/notesMaster1.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4.wmf"/><Relationship Id="rId7" Type="http://schemas.openxmlformats.org/officeDocument/2006/relationships/image" Target="../media/image73.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4.wmf"/><Relationship Id="rId7" Type="http://schemas.openxmlformats.org/officeDocument/2006/relationships/image" Target="../media/image73.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40.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image" Target="../media/image48.wmf"/><Relationship Id="rId7" Type="http://schemas.openxmlformats.org/officeDocument/2006/relationships/image" Target="../media/image47.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0" Type="http://schemas.openxmlformats.org/officeDocument/2006/relationships/image" Target="../media/image50.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image" Target="../media/image21.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3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4.bin"/><Relationship Id="rId7" Type="http://schemas.openxmlformats.org/officeDocument/2006/relationships/image" Target="../media/image26.wmf"/><Relationship Id="rId6" Type="http://schemas.openxmlformats.org/officeDocument/2006/relationships/oleObject" Target="../embeddings/oleObject3.bin"/><Relationship Id="rId5" Type="http://schemas.openxmlformats.org/officeDocument/2006/relationships/image" Target="../media/image25.wmf"/><Relationship Id="rId4" Type="http://schemas.openxmlformats.org/officeDocument/2006/relationships/oleObject" Target="../embeddings/oleObject2.bin"/><Relationship Id="rId3" Type="http://schemas.openxmlformats.org/officeDocument/2006/relationships/image" Target="../media/image23.png"/><Relationship Id="rId2" Type="http://schemas.openxmlformats.org/officeDocument/2006/relationships/image" Target="../media/image24.wmf"/><Relationship Id="rId17" Type="http://schemas.openxmlformats.org/officeDocument/2006/relationships/notesSlide" Target="../notesSlides/notesSlide26.xml"/><Relationship Id="rId16" Type="http://schemas.openxmlformats.org/officeDocument/2006/relationships/vmlDrawing" Target="../drawings/vmlDrawing1.vml"/><Relationship Id="rId15" Type="http://schemas.openxmlformats.org/officeDocument/2006/relationships/slideLayout" Target="../slideLayouts/slideLayout2.xml"/><Relationship Id="rId14" Type="http://schemas.openxmlformats.org/officeDocument/2006/relationships/tags" Target="../tags/tag33.xml"/><Relationship Id="rId13" Type="http://schemas.openxmlformats.org/officeDocument/2006/relationships/image" Target="../media/image29.wmf"/><Relationship Id="rId12" Type="http://schemas.openxmlformats.org/officeDocument/2006/relationships/oleObject" Target="../embeddings/oleObject6.bin"/><Relationship Id="rId11" Type="http://schemas.openxmlformats.org/officeDocument/2006/relationships/image" Target="../media/image28.wmf"/><Relationship Id="rId10" Type="http://schemas.openxmlformats.org/officeDocument/2006/relationships/oleObject" Target="../embeddings/oleObject5.bin"/><Relationship Id="rId1"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4.xml"/><Relationship Id="rId7" Type="http://schemas.openxmlformats.org/officeDocument/2006/relationships/image" Target="../media/image33.wmf"/><Relationship Id="rId6" Type="http://schemas.openxmlformats.org/officeDocument/2006/relationships/oleObject" Target="../embeddings/oleObject9.bin"/><Relationship Id="rId5" Type="http://schemas.openxmlformats.org/officeDocument/2006/relationships/image" Target="../media/image32.wmf"/><Relationship Id="rId4" Type="http://schemas.openxmlformats.org/officeDocument/2006/relationships/oleObject" Target="../embeddings/oleObject8.bin"/><Relationship Id="rId3" Type="http://schemas.openxmlformats.org/officeDocument/2006/relationships/image" Target="../media/image31.wmf"/><Relationship Id="rId2" Type="http://schemas.openxmlformats.org/officeDocument/2006/relationships/oleObject" Target="../embeddings/oleObject7.bin"/><Relationship Id="rId11" Type="http://schemas.openxmlformats.org/officeDocument/2006/relationships/notesSlide" Target="../notesSlides/notesSlide27.xml"/><Relationship Id="rId10" Type="http://schemas.openxmlformats.org/officeDocument/2006/relationships/vmlDrawing" Target="../drawings/vmlDrawing2.v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37.wmf"/><Relationship Id="rId7" Type="http://schemas.openxmlformats.org/officeDocument/2006/relationships/oleObject" Target="../embeddings/oleObject13.bin"/><Relationship Id="rId6" Type="http://schemas.openxmlformats.org/officeDocument/2006/relationships/image" Target="../media/image36.wmf"/><Relationship Id="rId5" Type="http://schemas.openxmlformats.org/officeDocument/2006/relationships/oleObject" Target="../embeddings/oleObject12.bin"/><Relationship Id="rId4" Type="http://schemas.openxmlformats.org/officeDocument/2006/relationships/image" Target="../media/image35.wmf"/><Relationship Id="rId3" Type="http://schemas.openxmlformats.org/officeDocument/2006/relationships/oleObject" Target="../embeddings/oleObject11.bin"/><Relationship Id="rId2" Type="http://schemas.openxmlformats.org/officeDocument/2006/relationships/image" Target="../media/image34.wmf"/><Relationship Id="rId18" Type="http://schemas.openxmlformats.org/officeDocument/2006/relationships/notesSlide" Target="../notesSlides/notesSlide28.xml"/><Relationship Id="rId17" Type="http://schemas.openxmlformats.org/officeDocument/2006/relationships/vmlDrawing" Target="../drawings/vmlDrawing3.vml"/><Relationship Id="rId16" Type="http://schemas.openxmlformats.org/officeDocument/2006/relationships/slideLayout" Target="../slideLayouts/slideLayout2.xml"/><Relationship Id="rId15" Type="http://schemas.openxmlformats.org/officeDocument/2006/relationships/tags" Target="../tags/tag35.xml"/><Relationship Id="rId14" Type="http://schemas.openxmlformats.org/officeDocument/2006/relationships/image" Target="../media/image40.wmf"/><Relationship Id="rId13" Type="http://schemas.openxmlformats.org/officeDocument/2006/relationships/oleObject" Target="../embeddings/oleObject16.bin"/><Relationship Id="rId12" Type="http://schemas.openxmlformats.org/officeDocument/2006/relationships/image" Target="../media/image39.wmf"/><Relationship Id="rId11" Type="http://schemas.openxmlformats.org/officeDocument/2006/relationships/oleObject" Target="../embeddings/oleObject15.bin"/><Relationship Id="rId10" Type="http://schemas.openxmlformats.org/officeDocument/2006/relationships/image" Target="../media/image38.wmf"/><Relationship Id="rId1"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44.wmf"/><Relationship Id="rId7" Type="http://schemas.openxmlformats.org/officeDocument/2006/relationships/oleObject" Target="../embeddings/oleObject20.bin"/><Relationship Id="rId6" Type="http://schemas.openxmlformats.org/officeDocument/2006/relationships/image" Target="../media/image43.wmf"/><Relationship Id="rId5" Type="http://schemas.openxmlformats.org/officeDocument/2006/relationships/oleObject" Target="../embeddings/oleObject19.bin"/><Relationship Id="rId4" Type="http://schemas.openxmlformats.org/officeDocument/2006/relationships/image" Target="../media/image42.wmf"/><Relationship Id="rId3" Type="http://schemas.openxmlformats.org/officeDocument/2006/relationships/oleObject" Target="../embeddings/oleObject18.bin"/><Relationship Id="rId24" Type="http://schemas.openxmlformats.org/officeDocument/2006/relationships/notesSlide" Target="../notesSlides/notesSlide29.xml"/><Relationship Id="rId23" Type="http://schemas.openxmlformats.org/officeDocument/2006/relationships/vmlDrawing" Target="../drawings/vmlDrawing4.vml"/><Relationship Id="rId22" Type="http://schemas.openxmlformats.org/officeDocument/2006/relationships/slideLayout" Target="../slideLayouts/slideLayout2.xml"/><Relationship Id="rId21" Type="http://schemas.openxmlformats.org/officeDocument/2006/relationships/tags" Target="../tags/tag36.xml"/><Relationship Id="rId20" Type="http://schemas.openxmlformats.org/officeDocument/2006/relationships/image" Target="../media/image50.wmf"/><Relationship Id="rId2" Type="http://schemas.openxmlformats.org/officeDocument/2006/relationships/image" Target="../media/image41.wmf"/><Relationship Id="rId19" Type="http://schemas.openxmlformats.org/officeDocument/2006/relationships/oleObject" Target="../embeddings/oleObject26.bin"/><Relationship Id="rId18" Type="http://schemas.openxmlformats.org/officeDocument/2006/relationships/image" Target="../media/image49.wmf"/><Relationship Id="rId17" Type="http://schemas.openxmlformats.org/officeDocument/2006/relationships/oleObject" Target="../embeddings/oleObject25.bin"/><Relationship Id="rId16" Type="http://schemas.openxmlformats.org/officeDocument/2006/relationships/image" Target="../media/image48.wmf"/><Relationship Id="rId15" Type="http://schemas.openxmlformats.org/officeDocument/2006/relationships/oleObject" Target="../embeddings/oleObject24.bin"/><Relationship Id="rId14" Type="http://schemas.openxmlformats.org/officeDocument/2006/relationships/image" Target="../media/image47.wmf"/><Relationship Id="rId13" Type="http://schemas.openxmlformats.org/officeDocument/2006/relationships/oleObject" Target="../embeddings/oleObject23.bin"/><Relationship Id="rId12" Type="http://schemas.openxmlformats.org/officeDocument/2006/relationships/image" Target="../media/image46.wmf"/><Relationship Id="rId11" Type="http://schemas.openxmlformats.org/officeDocument/2006/relationships/oleObject" Target="../embeddings/oleObject22.bin"/><Relationship Id="rId10" Type="http://schemas.openxmlformats.org/officeDocument/2006/relationships/image" Target="../media/image45.wmf"/><Relationship Id="rId1"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9" Type="http://schemas.microsoft.com/office/2007/relationships/hdphoto" Target="../media/image58.wdp"/><Relationship Id="rId8" Type="http://schemas.openxmlformats.org/officeDocument/2006/relationships/image" Target="../media/image57.jpeg"/><Relationship Id="rId7" Type="http://schemas.openxmlformats.org/officeDocument/2006/relationships/image" Target="../media/image56.wmf"/><Relationship Id="rId6" Type="http://schemas.openxmlformats.org/officeDocument/2006/relationships/oleObject" Target="../embeddings/oleObject27.bin"/><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3" Type="http://schemas.openxmlformats.org/officeDocument/2006/relationships/notesSlide" Target="../notesSlides/notesSlide30.xml"/><Relationship Id="rId12" Type="http://schemas.openxmlformats.org/officeDocument/2006/relationships/vmlDrawing" Target="../drawings/vmlDrawing5.vml"/><Relationship Id="rId11" Type="http://schemas.openxmlformats.org/officeDocument/2006/relationships/slideLayout" Target="../slideLayouts/slideLayout2.xml"/><Relationship Id="rId10" Type="http://schemas.openxmlformats.org/officeDocument/2006/relationships/tags" Target="../tags/tag37.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tags" Target="../tags/tag38.xml"/><Relationship Id="rId4" Type="http://schemas.openxmlformats.org/officeDocument/2006/relationships/image" Target="../media/image45.wmf"/><Relationship Id="rId3" Type="http://schemas.openxmlformats.org/officeDocument/2006/relationships/oleObject" Target="../embeddings/oleObject29.bin"/><Relationship Id="rId2" Type="http://schemas.openxmlformats.org/officeDocument/2006/relationships/image" Target="../media/image59.wmf"/><Relationship Id="rId1" Type="http://schemas.openxmlformats.org/officeDocument/2006/relationships/oleObject" Target="../embeddings/oleObject28.bin"/></Relationships>
</file>

<file path=ppt/slides/_rels/slide38.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tags" Target="../tags/tag39.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31.bin"/><Relationship Id="rId3" Type="http://schemas.openxmlformats.org/officeDocument/2006/relationships/image" Target="../media/image61.wmf"/><Relationship Id="rId2" Type="http://schemas.openxmlformats.org/officeDocument/2006/relationships/oleObject" Target="../embeddings/oleObject30.bin"/><Relationship Id="rId10" Type="http://schemas.openxmlformats.org/officeDocument/2006/relationships/notesSlide" Target="../notesSlides/notesSlide32.xml"/><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image" Target="../media/image59.wmf"/><Relationship Id="rId1" Type="http://schemas.openxmlformats.org/officeDocument/2006/relationships/oleObject" Target="../embeddings/oleObject32.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6.bin"/><Relationship Id="rId7" Type="http://schemas.openxmlformats.org/officeDocument/2006/relationships/image" Target="../media/image68.wmf"/><Relationship Id="rId6" Type="http://schemas.openxmlformats.org/officeDocument/2006/relationships/oleObject" Target="../embeddings/oleObject35.bin"/><Relationship Id="rId5" Type="http://schemas.openxmlformats.org/officeDocument/2006/relationships/image" Target="../media/image67.wmf"/><Relationship Id="rId4" Type="http://schemas.openxmlformats.org/officeDocument/2006/relationships/oleObject" Target="../embeddings/oleObject34.bin"/><Relationship Id="rId3" Type="http://schemas.openxmlformats.org/officeDocument/2006/relationships/image" Target="../media/image59.wmf"/><Relationship Id="rId2" Type="http://schemas.openxmlformats.org/officeDocument/2006/relationships/oleObject" Target="../embeddings/oleObject33.bin"/><Relationship Id="rId15" Type="http://schemas.openxmlformats.org/officeDocument/2006/relationships/notesSlide" Target="../notesSlides/notesSlide46.xml"/><Relationship Id="rId14" Type="http://schemas.openxmlformats.org/officeDocument/2006/relationships/vmlDrawing" Target="../drawings/vmlDrawing9.vml"/><Relationship Id="rId13" Type="http://schemas.openxmlformats.org/officeDocument/2006/relationships/slideLayout" Target="../slideLayouts/slideLayout2.xml"/><Relationship Id="rId12" Type="http://schemas.openxmlformats.org/officeDocument/2006/relationships/tags" Target="../tags/tag56.xml"/><Relationship Id="rId11" Type="http://schemas.openxmlformats.org/officeDocument/2006/relationships/image" Target="../media/image70.wmf"/><Relationship Id="rId10" Type="http://schemas.openxmlformats.org/officeDocument/2006/relationships/oleObject" Target="../embeddings/oleObject37.bin"/><Relationship Id="rId1" Type="http://schemas.openxmlformats.org/officeDocument/2006/relationships/tags" Target="../tags/tag55.xml"/></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69.wmf"/><Relationship Id="rId7" Type="http://schemas.openxmlformats.org/officeDocument/2006/relationships/oleObject" Target="../embeddings/oleObject40.bin"/><Relationship Id="rId6" Type="http://schemas.openxmlformats.org/officeDocument/2006/relationships/image" Target="../media/image68.wmf"/><Relationship Id="rId5" Type="http://schemas.openxmlformats.org/officeDocument/2006/relationships/oleObject" Target="../embeddings/oleObject39.bin"/><Relationship Id="rId4" Type="http://schemas.openxmlformats.org/officeDocument/2006/relationships/image" Target="../media/image67.wmf"/><Relationship Id="rId3" Type="http://schemas.openxmlformats.org/officeDocument/2006/relationships/oleObject" Target="../embeddings/oleObject38.bin"/><Relationship Id="rId22" Type="http://schemas.openxmlformats.org/officeDocument/2006/relationships/notesSlide" Target="../notesSlides/notesSlide47.xml"/><Relationship Id="rId21" Type="http://schemas.openxmlformats.org/officeDocument/2006/relationships/vmlDrawing" Target="../drawings/vmlDrawing10.vml"/><Relationship Id="rId20" Type="http://schemas.openxmlformats.org/officeDocument/2006/relationships/slideLayout" Target="../slideLayouts/slideLayout2.xml"/><Relationship Id="rId2" Type="http://schemas.openxmlformats.org/officeDocument/2006/relationships/tags" Target="../tags/tag58.xml"/><Relationship Id="rId19" Type="http://schemas.openxmlformats.org/officeDocument/2006/relationships/tags" Target="../tags/tag59.xml"/><Relationship Id="rId18" Type="http://schemas.openxmlformats.org/officeDocument/2006/relationships/image" Target="../media/image74.wmf"/><Relationship Id="rId17" Type="http://schemas.openxmlformats.org/officeDocument/2006/relationships/oleObject" Target="../embeddings/oleObject45.bin"/><Relationship Id="rId16" Type="http://schemas.openxmlformats.org/officeDocument/2006/relationships/image" Target="../media/image73.wmf"/><Relationship Id="rId15" Type="http://schemas.openxmlformats.org/officeDocument/2006/relationships/oleObject" Target="../embeddings/oleObject44.bin"/><Relationship Id="rId14" Type="http://schemas.openxmlformats.org/officeDocument/2006/relationships/image" Target="../media/image72.wmf"/><Relationship Id="rId13" Type="http://schemas.openxmlformats.org/officeDocument/2006/relationships/oleObject" Target="../embeddings/oleObject43.bin"/><Relationship Id="rId12" Type="http://schemas.openxmlformats.org/officeDocument/2006/relationships/image" Target="../media/image71.wmf"/><Relationship Id="rId11" Type="http://schemas.openxmlformats.org/officeDocument/2006/relationships/oleObject" Target="../embeddings/oleObject42.bin"/><Relationship Id="rId10" Type="http://schemas.openxmlformats.org/officeDocument/2006/relationships/image" Target="../media/image70.wmf"/><Relationship Id="rId1" Type="http://schemas.openxmlformats.org/officeDocument/2006/relationships/tags" Target="../tags/tag57.xml"/></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69.wmf"/><Relationship Id="rId7" Type="http://schemas.openxmlformats.org/officeDocument/2006/relationships/oleObject" Target="../embeddings/oleObject48.bin"/><Relationship Id="rId6" Type="http://schemas.openxmlformats.org/officeDocument/2006/relationships/image" Target="../media/image68.wmf"/><Relationship Id="rId5" Type="http://schemas.openxmlformats.org/officeDocument/2006/relationships/oleObject" Target="../embeddings/oleObject47.bin"/><Relationship Id="rId4" Type="http://schemas.openxmlformats.org/officeDocument/2006/relationships/image" Target="../media/image67.wmf"/><Relationship Id="rId3" Type="http://schemas.openxmlformats.org/officeDocument/2006/relationships/oleObject" Target="../embeddings/oleObject46.bin"/><Relationship Id="rId22" Type="http://schemas.openxmlformats.org/officeDocument/2006/relationships/notesSlide" Target="../notesSlides/notesSlide48.xml"/><Relationship Id="rId21" Type="http://schemas.openxmlformats.org/officeDocument/2006/relationships/vmlDrawing" Target="../drawings/vmlDrawing11.vml"/><Relationship Id="rId20" Type="http://schemas.openxmlformats.org/officeDocument/2006/relationships/slideLayout" Target="../slideLayouts/slideLayout2.xml"/><Relationship Id="rId2" Type="http://schemas.openxmlformats.org/officeDocument/2006/relationships/tags" Target="../tags/tag61.xml"/><Relationship Id="rId19" Type="http://schemas.openxmlformats.org/officeDocument/2006/relationships/tags" Target="../tags/tag62.xml"/><Relationship Id="rId18" Type="http://schemas.openxmlformats.org/officeDocument/2006/relationships/image" Target="../media/image74.wmf"/><Relationship Id="rId17" Type="http://schemas.openxmlformats.org/officeDocument/2006/relationships/oleObject" Target="../embeddings/oleObject53.bin"/><Relationship Id="rId16" Type="http://schemas.openxmlformats.org/officeDocument/2006/relationships/image" Target="../media/image73.wmf"/><Relationship Id="rId15" Type="http://schemas.openxmlformats.org/officeDocument/2006/relationships/oleObject" Target="../embeddings/oleObject52.bin"/><Relationship Id="rId14" Type="http://schemas.openxmlformats.org/officeDocument/2006/relationships/image" Target="../media/image72.wmf"/><Relationship Id="rId13" Type="http://schemas.openxmlformats.org/officeDocument/2006/relationships/oleObject" Target="../embeddings/oleObject51.bin"/><Relationship Id="rId12" Type="http://schemas.openxmlformats.org/officeDocument/2006/relationships/image" Target="../media/image71.wmf"/><Relationship Id="rId11" Type="http://schemas.openxmlformats.org/officeDocument/2006/relationships/oleObject" Target="../embeddings/oleObject50.bin"/><Relationship Id="rId10" Type="http://schemas.openxmlformats.org/officeDocument/2006/relationships/image" Target="../media/image70.wmf"/><Relationship Id="rId1" Type="http://schemas.openxmlformats.org/officeDocument/2006/relationships/tags" Target="../tags/tag6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78.png"/><Relationship Id="rId1"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401954" y="1182370"/>
            <a:ext cx="4167662" cy="2387600"/>
          </a:xfrm>
          <a:prstGeom prst="rect">
            <a:avLst/>
          </a:prstGeom>
        </p:spPr>
        <p:txBody>
          <a:bodyPr>
            <a:normAutofit/>
          </a:bodyPr>
          <a:lstStyle/>
          <a:p>
            <a:pPr algn="l">
              <a:defRPr sz="4100">
                <a:solidFill>
                  <a:srgbClr val="C00000"/>
                </a:solidFill>
              </a:defRPr>
            </a:pPr>
            <a:r>
              <a:rPr lang="zh-CN" altLang="en-US" sz="4000" dirty="0">
                <a:latin typeface="Calibri Light" panose="020F0302020204030204" charset="0"/>
                <a:ea typeface="宋体" panose="02010600030101010101" pitchFamily="2" charset="-122"/>
                <a:cs typeface="Calibri Light" panose="020F0302020204030204" charset="0"/>
                <a:sym typeface="+mn-ea"/>
              </a:rPr>
              <a:t>预测全家桶与机器学习神器</a:t>
            </a:r>
            <a:br>
              <a:rPr lang="zh-CN" altLang="en-US" sz="4000" dirty="0">
                <a:ea typeface="宋体" panose="02010600030101010101" pitchFamily="2" charset="-122"/>
                <a:sym typeface="+mn-ea"/>
              </a:rPr>
            </a:br>
            <a:r>
              <a:rPr lang="en-US" altLang="zh-CN" sz="4000" dirty="0">
                <a:sym typeface="+mn-ea"/>
              </a:rPr>
              <a:t>Lesson-01</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21</a:t>
            </a:r>
            <a:r>
              <a:rPr dirty="0"/>
              <a:t>.</a:t>
            </a:r>
            <a:r>
              <a:rPr lang="en-US" altLang="zh-CN" dirty="0"/>
              <a:t>6</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solidFill>
                  <a:srgbClr val="FF0000"/>
                </a:solidFill>
                <a:ea typeface="宋体" panose="02010600030101010101" pitchFamily="2" charset="-122"/>
                <a:sym typeface="+mn-ea"/>
              </a:rPr>
              <a:t>数据预处理</a:t>
            </a:r>
            <a:endParaRPr lang="en-US" altLang="zh-CN" sz="1600">
              <a:solidFill>
                <a:srgbClr val="FF0000"/>
              </a:solidFill>
              <a:ea typeface="宋体" panose="02010600030101010101" pitchFamily="2" charset="-122"/>
              <a:sym typeface="+mn-ea"/>
            </a:endParaRPr>
          </a:p>
          <a:p>
            <a:pPr lvl="0">
              <a:lnSpc>
                <a:spcPct val="150000"/>
              </a:lnSpc>
            </a:pPr>
            <a:r>
              <a:rPr lang="en-US" altLang="zh-CN" sz="1600">
                <a:solidFill>
                  <a:srgbClr val="FF0000"/>
                </a:solidFill>
                <a:ea typeface="宋体" panose="02010600030101010101" pitchFamily="2" charset="-122"/>
                <a:sym typeface="+mn-ea"/>
              </a:rPr>
              <a:t>分类算法：LR , SVM，KNN</a:t>
            </a:r>
            <a:endParaRPr lang="en-US" altLang="zh-CN" sz="1600">
              <a:solidFill>
                <a:srgbClr val="FF0000"/>
              </a:solidFill>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矩阵分解：FunkSVD，BiasSVD，SVD++</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FM模型：FM, FFM, DeepFM, NFM，AFM</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树模型：GBDT, XGBoost, LightGBM, CatBoost，NGBoost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t>
            </a:r>
            <a:r>
              <a:rPr lang="zh-CN" sz="1600" dirty="0">
                <a:ea typeface="宋体" panose="02010600030101010101" pitchFamily="2" charset="-122"/>
                <a:sym typeface="+mn-ea"/>
              </a:rPr>
              <a:t>工离职预测</a:t>
            </a:r>
            <a:endParaRPr 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import pandas as pd</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train=pd.read_csv('train.csv',index_col=0)</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test=pd.read_csv('test.csv',index_col=0)</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print(train['Attrition'].value_counts())</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处理Attrition字段</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train['Attrition']=train['Attrition'].map(lambda x:1 if x=='Yes' else 0)</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查看数据中每列是否有空值</a:t>
            </a:r>
            <a:endParaRPr lang="zh-CN" altLang="en-US"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print(</a:t>
            </a:r>
            <a:r>
              <a:rPr lang="zh-CN" altLang="en-US" sz="1600" dirty="0">
                <a:ea typeface="宋体" panose="02010600030101010101" pitchFamily="2" charset="-122"/>
                <a:sym typeface="+mn-ea"/>
              </a:rPr>
              <a:t>train.isna().sum()</a:t>
            </a:r>
            <a:r>
              <a:rPr lang="en-US" altLang="zh-CN"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7393305" y="1906270"/>
            <a:ext cx="4365625" cy="3752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No     988</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Yes    188</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Name: Attrition, dtype: int64</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Age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Attrition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BusinessTravel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DailyRate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Department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DistanceFromHome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Education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EducationField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EmployeeCount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YearsInCurrentRole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YearsSinceLastPromotion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YearsWithCurrManager        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dtype: int64</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4" name="右箭头 43"/>
          <p:cNvSpPr/>
          <p:nvPr/>
        </p:nvSpPr>
        <p:spPr>
          <a:xfrm>
            <a:off x="6464935" y="377634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352425" y="111125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Step1</a:t>
            </a:r>
            <a:r>
              <a:rPr lang="zh-CN" altLang="zh-CN" sz="1600" dirty="0">
                <a:solidFill>
                  <a:srgbClr val="FF0000"/>
                </a:solidFill>
                <a:ea typeface="宋体" panose="02010600030101010101" pitchFamily="2" charset="-122"/>
                <a:sym typeface="+mn-ea"/>
              </a:rPr>
              <a:t>，</a:t>
            </a:r>
            <a:r>
              <a:rPr lang="zh-CN" altLang="en-US" sz="1600" dirty="0">
                <a:solidFill>
                  <a:srgbClr val="FF0000"/>
                </a:solidFill>
                <a:ea typeface="宋体" panose="02010600030101010101" pitchFamily="2" charset="-122"/>
                <a:sym typeface="+mn-ea"/>
              </a:rPr>
              <a:t>对数据进行探索</a:t>
            </a:r>
            <a:endParaRPr lang="zh-CN" altLang="en-US" sz="1600" dirty="0">
              <a:solidFill>
                <a:srgbClr val="FF0000"/>
              </a:solidFill>
              <a:ea typeface="宋体" panose="02010600030101010101" pitchFamily="2" charset="-122"/>
              <a:sym typeface="+mn-ea"/>
            </a:endParaRPr>
          </a:p>
          <a:p>
            <a:pPr>
              <a:lnSpc>
                <a:spcPct val="150000"/>
              </a:lnSpc>
            </a:pP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5767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 去掉没用的列 员工号码，标准工时（=80）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train = train.drop(['EmployeeNumber', 'StandardHours'], axis=1)</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 = test.drop(['EmployeeNumber', 'StandardHours'], axis=1)</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对于分类特征进行特征值编码</a:t>
            </a:r>
            <a:endParaRPr sz="1400" dirty="0">
              <a:ea typeface="宋体" panose="02010600030101010101" pitchFamily="2" charset="-122"/>
              <a:sym typeface="+mn-ea"/>
            </a:endParaRPr>
          </a:p>
          <a:p>
            <a:pPr marL="0" indent="0">
              <a:lnSpc>
                <a:spcPct val="100000"/>
              </a:lnSpc>
              <a:spcAft>
                <a:spcPts val="500"/>
              </a:spcAft>
              <a:buNone/>
            </a:pPr>
            <a:r>
              <a:rPr lang="zh-CN" altLang="en-US" sz="1400" dirty="0">
                <a:ea typeface="宋体" panose="02010600030101010101" pitchFamily="2" charset="-122"/>
                <a:sym typeface="+mn-ea"/>
              </a:rPr>
              <a:t>from sklearn.preprocessing import LabelEncoder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attr=['Age','BusinessTravel','Department','Education','EducationField','Gender','JobRole','MaritalStatus','Over18','OverTime']</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for feature in attr: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lbe=LabelEncoder()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train[feature]=lbe.fit_transform(train[feature])</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test[feature]=lbe.transform(test[feature])</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train.to_csv('temp.csv')</a:t>
            </a:r>
            <a:endParaRPr sz="1400" dirty="0">
              <a:ea typeface="宋体" panose="02010600030101010101" pitchFamily="2" charset="-122"/>
              <a:sym typeface="+mn-ea"/>
            </a:endParaRPr>
          </a:p>
        </p:txBody>
      </p:sp>
      <p:sp>
        <p:nvSpPr>
          <p:cNvPr id="44" name="右箭头 43"/>
          <p:cNvSpPr/>
          <p:nvPr/>
        </p:nvSpPr>
        <p:spPr>
          <a:xfrm>
            <a:off x="5885180" y="36709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p:cNvPicPr>
            <a:picLocks noChangeAspect="1"/>
          </p:cNvPicPr>
          <p:nvPr/>
        </p:nvPicPr>
        <p:blipFill>
          <a:blip r:embed="rId1"/>
          <a:stretch>
            <a:fillRect/>
          </a:stretch>
        </p:blipFill>
        <p:spPr>
          <a:xfrm>
            <a:off x="6465570" y="1421130"/>
            <a:ext cx="5651500" cy="4972050"/>
          </a:xfrm>
          <a:prstGeom prst="rect">
            <a:avLst/>
          </a:prstGeom>
        </p:spPr>
      </p:pic>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Step2</a:t>
            </a:r>
            <a:r>
              <a:rPr lang="zh-CN" altLang="zh-CN" sz="1600" dirty="0">
                <a:solidFill>
                  <a:srgbClr val="FF0000"/>
                </a:solidFill>
                <a:ea typeface="宋体" panose="02010600030101010101" pitchFamily="2" charset="-122"/>
                <a:sym typeface="+mn-ea"/>
              </a:rPr>
              <a:t>，去掉无用特征，处理分类特征</a:t>
            </a:r>
            <a:endParaRPr lang="zh-CN" altLang="en-US" sz="1600" dirty="0">
              <a:solidFill>
                <a:srgbClr val="FF0000"/>
              </a:solidFill>
              <a:ea typeface="宋体" panose="02010600030101010101" pitchFamily="2" charset="-122"/>
              <a:sym typeface="+mn-ea"/>
            </a:endParaRPr>
          </a:p>
        </p:txBody>
      </p:sp>
    </p:spTree>
    <p:custDataLst>
      <p:tags r:id="rId2"/>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a:t>
            </a:r>
            <a:r>
              <a:rPr lang="zh-CN" dirty="0">
                <a:ea typeface="宋体" panose="02010600030101010101" pitchFamily="2" charset="-122"/>
                <a:sym typeface="+mn-ea"/>
              </a:rPr>
              <a:t>：数据预处理</a:t>
            </a:r>
            <a:endParaRPr lang="en-US" altLang="zh-CN" dirty="0">
              <a:ea typeface="宋体" panose="02010600030101010101" pitchFamily="2" charset="-122"/>
              <a:sym typeface="+mn-ea"/>
            </a:endParaRPr>
          </a:p>
        </p:txBody>
      </p:sp>
      <p:sp>
        <p:nvSpPr>
          <p:cNvPr id="44" name="右箭头 43"/>
          <p:cNvSpPr/>
          <p:nvPr/>
        </p:nvSpPr>
        <p:spPr>
          <a:xfrm>
            <a:off x="5885180" y="36709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p:cNvPicPr>
            <a:picLocks noChangeAspect="1"/>
          </p:cNvPicPr>
          <p:nvPr/>
        </p:nvPicPr>
        <p:blipFill>
          <a:blip r:embed="rId1"/>
          <a:stretch>
            <a:fillRect/>
          </a:stretch>
        </p:blipFill>
        <p:spPr>
          <a:xfrm>
            <a:off x="6465570" y="1421130"/>
            <a:ext cx="5651500" cy="4972050"/>
          </a:xfrm>
          <a:prstGeom prst="rect">
            <a:avLst/>
          </a:prstGeom>
        </p:spPr>
      </p:pic>
      <p:pic>
        <p:nvPicPr>
          <p:cNvPr id="2" name="图片 1"/>
          <p:cNvPicPr>
            <a:picLocks noChangeAspect="1"/>
          </p:cNvPicPr>
          <p:nvPr/>
        </p:nvPicPr>
        <p:blipFill>
          <a:blip r:embed="rId2"/>
          <a:stretch>
            <a:fillRect/>
          </a:stretch>
        </p:blipFill>
        <p:spPr>
          <a:xfrm>
            <a:off x="473075" y="1421130"/>
            <a:ext cx="5121910" cy="4984750"/>
          </a:xfrm>
          <a:prstGeom prst="rect">
            <a:avLst/>
          </a:prstGeom>
        </p:spPr>
      </p:pic>
      <p:sp>
        <p:nvSpPr>
          <p:cNvPr id="3"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solidFill>
                  <a:srgbClr val="FF0000"/>
                </a:solidFill>
                <a:ea typeface="宋体" panose="02010600030101010101" pitchFamily="2" charset="-122"/>
                <a:sym typeface="+mn-ea"/>
              </a:rPr>
              <a:t>处理前，处理后数据对比</a:t>
            </a:r>
            <a:endParaRPr lang="zh-CN" altLang="en-US" sz="1600" dirty="0">
              <a:solidFill>
                <a:srgbClr val="FF0000"/>
              </a:solidFill>
              <a:ea typeface="宋体" panose="02010600030101010101" pitchFamily="2" charset="-122"/>
              <a:sym typeface="+mn-ea"/>
            </a:endParaRPr>
          </a:p>
        </p:txBody>
      </p:sp>
    </p:spTree>
    <p:custDataLst>
      <p:tags r:id="rId3"/>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LR</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LR</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from sklearn.linear_model.logistic import LogisticRegression</a:t>
            </a:r>
            <a:endParaRPr lang="zh-CN" sz="1400" dirty="0">
              <a:ea typeface="宋体" panose="02010600030101010101" pitchFamily="2" charset="-122"/>
              <a:sym typeface="+mn-ea"/>
            </a:endParaRPr>
          </a:p>
          <a:p>
            <a:pPr marL="0" indent="0">
              <a:lnSpc>
                <a:spcPct val="150000"/>
              </a:lnSpc>
              <a:buNone/>
            </a:pPr>
            <a:r>
              <a:rPr lang="zh-CN" sz="1400" dirty="0">
                <a:ea typeface="宋体" panose="02010600030101010101" pitchFamily="2" charset="-122"/>
                <a:sym typeface="+mn-ea"/>
              </a:rPr>
              <a:t>参数：</a:t>
            </a:r>
            <a:endParaRPr lang="zh-CN"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penalty</a:t>
            </a:r>
            <a:r>
              <a:rPr lang="zh-CN" sz="1400" dirty="0">
                <a:ea typeface="宋体" panose="02010600030101010101" pitchFamily="2" charset="-122"/>
                <a:sym typeface="+mn-ea"/>
              </a:rPr>
              <a:t>，惩罚项，正则化参数，防止过拟合，</a:t>
            </a:r>
            <a:r>
              <a:rPr sz="1400" dirty="0">
                <a:ea typeface="宋体" panose="02010600030101010101" pitchFamily="2" charset="-122"/>
                <a:sym typeface="+mn-ea"/>
              </a:rPr>
              <a:t>l1或l2</a:t>
            </a:r>
            <a:r>
              <a:rPr lang="zh-CN" sz="1400" dirty="0">
                <a:ea typeface="宋体" panose="02010600030101010101" pitchFamily="2" charset="-122"/>
                <a:sym typeface="+mn-ea"/>
              </a:rPr>
              <a:t>，</a:t>
            </a:r>
            <a:r>
              <a:rPr sz="1400" dirty="0">
                <a:ea typeface="宋体" panose="02010600030101010101" pitchFamily="2" charset="-122"/>
                <a:sym typeface="+mn-ea"/>
              </a:rPr>
              <a:t>默认</a:t>
            </a:r>
            <a:r>
              <a:rPr lang="zh-CN" sz="1400" dirty="0">
                <a:ea typeface="宋体" panose="02010600030101010101" pitchFamily="2" charset="-122"/>
                <a:sym typeface="+mn-ea"/>
              </a:rPr>
              <a:t>为</a:t>
            </a:r>
            <a:r>
              <a:rPr sz="1400" dirty="0">
                <a:ea typeface="宋体" panose="02010600030101010101" pitchFamily="2" charset="-122"/>
                <a:sym typeface="+mn-ea"/>
              </a:rPr>
              <a:t>l2</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C</a:t>
            </a:r>
            <a:r>
              <a:rPr lang="zh-CN" sz="1400" dirty="0">
                <a:ea typeface="宋体" panose="02010600030101010101" pitchFamily="2" charset="-122"/>
                <a:sym typeface="+mn-ea"/>
              </a:rPr>
              <a:t>，</a:t>
            </a:r>
            <a:r>
              <a:rPr sz="1400" dirty="0">
                <a:ea typeface="宋体" panose="02010600030101010101" pitchFamily="2" charset="-122"/>
                <a:sym typeface="+mn-ea"/>
              </a:rPr>
              <a:t>正则化系数λ的倒数</a:t>
            </a:r>
            <a:r>
              <a:rPr lang="zh-CN" sz="1400" dirty="0">
                <a:ea typeface="宋体" panose="02010600030101010101" pitchFamily="2" charset="-122"/>
                <a:sym typeface="+mn-ea"/>
              </a:rPr>
              <a:t>，</a:t>
            </a:r>
            <a:r>
              <a:rPr lang="en-US" altLang="zh-CN" sz="1400" dirty="0">
                <a:ea typeface="宋体" panose="02010600030101010101" pitchFamily="2" charset="-122"/>
                <a:sym typeface="+mn-ea"/>
              </a:rPr>
              <a:t>float</a:t>
            </a:r>
            <a:r>
              <a:rPr lang="zh-CN" altLang="en-US" sz="1400" dirty="0">
                <a:ea typeface="宋体" panose="02010600030101010101" pitchFamily="2" charset="-122"/>
                <a:sym typeface="+mn-ea"/>
              </a:rPr>
              <a:t>类型，</a:t>
            </a:r>
            <a:r>
              <a:rPr sz="1400" dirty="0">
                <a:ea typeface="宋体" panose="02010600030101010101" pitchFamily="2" charset="-122"/>
                <a:sym typeface="+mn-ea"/>
              </a:rPr>
              <a:t>默认为1</a:t>
            </a:r>
            <a:r>
              <a:rPr lang="en-US" sz="1400" dirty="0">
                <a:ea typeface="宋体" panose="02010600030101010101" pitchFamily="2" charset="-122"/>
                <a:sym typeface="+mn-ea"/>
              </a:rPr>
              <a:t>.0</a:t>
            </a:r>
            <a:endParaRPr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solver，损失函数优化方法，liblinear（默认），lbfgs， newton-cg，sag</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random_state，随机数种子</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max_iter，算法收敛的最大迭代次数，默认为</a:t>
            </a:r>
            <a:r>
              <a:rPr lang="en-US" altLang="zh-CN" sz="1400" dirty="0">
                <a:ea typeface="宋体" panose="02010600030101010101" pitchFamily="2" charset="-122"/>
                <a:sym typeface="+mn-ea"/>
              </a:rPr>
              <a:t>100</a:t>
            </a:r>
            <a:endParaRPr lang="en-US" alt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tol=0.0001 : 优化算法停止条件，迭代前后函数差小于</a:t>
            </a:r>
            <a:r>
              <a:rPr lang="en-US" altLang="zh-CN" sz="1400" dirty="0">
                <a:ea typeface="宋体" panose="02010600030101010101" pitchFamily="2" charset="-122"/>
                <a:sym typeface="+mn-ea"/>
              </a:rPr>
              <a:t>tol</a:t>
            </a:r>
            <a:r>
              <a:rPr lang="zh-CN" altLang="en-US" sz="1400" dirty="0">
                <a:ea typeface="宋体" panose="02010600030101010101" pitchFamily="2" charset="-122"/>
                <a:sym typeface="+mn-ea"/>
              </a:rPr>
              <a:t>则</a:t>
            </a:r>
            <a:r>
              <a:rPr lang="zh-CN" sz="1400" dirty="0">
                <a:ea typeface="宋体" panose="02010600030101010101" pitchFamily="2" charset="-122"/>
                <a:sym typeface="+mn-ea"/>
              </a:rPr>
              <a:t>终止</a:t>
            </a:r>
            <a:endParaRPr lang="zh-CN" sz="14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400" dirty="0">
                <a:ea typeface="宋体" panose="02010600030101010101" pitchFamily="2" charset="-122"/>
                <a:sym typeface="+mn-ea"/>
              </a:rPr>
              <a:t>verbose=0 : 日志冗长度int：冗长度；0：不输出训练过程；1：偶尔输出； &gt;1：对每个子模型都输出</a:t>
            </a:r>
            <a:endParaRPr lang="zh-CN" sz="1400" dirty="0">
              <a:ea typeface="宋体" panose="02010600030101010101" pitchFamily="2" charset="-122"/>
              <a:sym typeface="+mn-ea"/>
            </a:endParaRPr>
          </a:p>
          <a:p>
            <a:pPr marL="285750" indent="-285750">
              <a:lnSpc>
                <a:spcPct val="150000"/>
              </a:lnSpc>
              <a:buFont typeface="Arial" panose="020B0604020202020204" pitchFamily="34" charset="0"/>
              <a:buChar char="•"/>
            </a:pPr>
            <a:r>
              <a:rPr sz="1400" dirty="0">
                <a:ea typeface="宋体" panose="02010600030101010101" pitchFamily="2" charset="-122"/>
                <a:sym typeface="+mn-ea"/>
              </a:rPr>
              <a:t>n_jobs=1 : 并行数，int：个数；-1：跟CPU核数一致；1:默认值</a:t>
            </a:r>
            <a:endParaRPr sz="1400" dirty="0">
              <a:ea typeface="宋体" panose="02010600030101010101" pitchFamily="2" charset="-122"/>
              <a:sym typeface="+mn-ea"/>
            </a:endParaRPr>
          </a:p>
          <a:p>
            <a:pPr marL="0" indent="0">
              <a:lnSpc>
                <a:spcPct val="150000"/>
              </a:lnSpc>
              <a:buNone/>
            </a:pPr>
            <a:endParaRPr lang="zh-CN" sz="1400" dirty="0">
              <a:ea typeface="宋体" panose="02010600030101010101" pitchFamily="2" charset="-122"/>
              <a:sym typeface="+mn-ea"/>
            </a:endParaRPr>
          </a:p>
          <a:p>
            <a:pPr>
              <a:lnSpc>
                <a:spcPct val="150000"/>
              </a:lnSpc>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34100" y="2026285"/>
            <a:ext cx="5955030" cy="30448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buFont typeface="Arial" panose="020B0604020202020204" pitchFamily="34" charset="0"/>
            </a:pPr>
            <a:r>
              <a:rPr lang="zh-CN" sz="1600" dirty="0">
                <a:ea typeface="宋体" panose="02010600030101010101" pitchFamily="2" charset="-122"/>
                <a:sym typeface="+mn-ea"/>
              </a:rPr>
              <a:t>常用方法：</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fit(X, y, sample_weight=None)</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fit_transform(X, y=None, **fit_params)</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predict(X)，用来预测样本，也就是分类</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sz="1600" dirty="0">
                <a:ea typeface="宋体" panose="02010600030101010101" pitchFamily="2" charset="-122"/>
                <a:sym typeface="+mn-ea"/>
              </a:rPr>
              <a:t>predict_proba(X)</a:t>
            </a:r>
            <a:r>
              <a:rPr lang="zh-CN" sz="1600" dirty="0">
                <a:ea typeface="宋体" panose="02010600030101010101" pitchFamily="2" charset="-122"/>
                <a:sym typeface="+mn-ea"/>
              </a:rPr>
              <a:t>，</a:t>
            </a:r>
            <a:r>
              <a:rPr lang="en-US" sz="1600" dirty="0">
                <a:ea typeface="宋体" panose="02010600030101010101" pitchFamily="2" charset="-122"/>
                <a:sym typeface="+mn-ea"/>
              </a:rPr>
              <a:t>输出分类概率。返回每种类别的概率，按照分类类别顺序给出。</a:t>
            </a:r>
            <a:endParaRPr 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sz="1600" dirty="0">
                <a:ea typeface="宋体" panose="02010600030101010101" pitchFamily="2" charset="-122"/>
                <a:sym typeface="+mn-ea"/>
              </a:rPr>
              <a:t>score(X, y, sample_weight=None)</a:t>
            </a:r>
            <a:r>
              <a:rPr lang="zh-CN" sz="1600" dirty="0">
                <a:ea typeface="宋体" panose="02010600030101010101" pitchFamily="2" charset="-122"/>
                <a:sym typeface="+mn-ea"/>
              </a:rPr>
              <a:t>，返回给定测试集合的平均准确率（mean accuracy）</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LR</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600" dirty="0">
                <a:ea typeface="宋体" panose="02010600030101010101" pitchFamily="2" charset="-122"/>
                <a:sym typeface="+mn-ea"/>
              </a:rPr>
              <a:t>model = LogisticRegression(max_iter=100, </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verbose=True, </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random_state=33,</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tol=1e-4</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model.fit(X_train, y_train)</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predict = model.predict_proba(test)[:, 1]</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test['Attrition']=predict</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转化为二分类输出</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test['Attrition']=test['Attrition'].map(lambda x:1 if x&gt;=0.5 else 0)</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test[['Attrition']].to_csv('submit_lr.csv')</a:t>
            </a:r>
            <a:endParaRPr sz="16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0348595" y="1228090"/>
            <a:ext cx="1400175" cy="5181600"/>
          </a:xfrm>
          <a:prstGeom prst="rect">
            <a:avLst/>
          </a:prstGeom>
        </p:spPr>
      </p:pic>
      <p:pic>
        <p:nvPicPr>
          <p:cNvPr id="3" name="图片 2"/>
          <p:cNvPicPr>
            <a:picLocks noChangeAspect="1"/>
          </p:cNvPicPr>
          <p:nvPr/>
        </p:nvPicPr>
        <p:blipFill>
          <a:blip r:embed="rId2"/>
          <a:stretch>
            <a:fillRect/>
          </a:stretch>
        </p:blipFill>
        <p:spPr>
          <a:xfrm>
            <a:off x="4963795" y="2839085"/>
            <a:ext cx="5229860" cy="2090420"/>
          </a:xfrm>
          <a:prstGeom prst="rect">
            <a:avLst/>
          </a:prstGeom>
        </p:spPr>
      </p:pic>
      <p:sp>
        <p:nvSpPr>
          <p:cNvPr id="4" name="右箭头 3"/>
          <p:cNvSpPr/>
          <p:nvPr/>
        </p:nvSpPr>
        <p:spPr>
          <a:xfrm>
            <a:off x="4267200" y="360045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3"/>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sklearn中支持向量分类主要有三种方法：SVC、NuSVC、LinearSVC</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sklearn.svm.SVC(</a:t>
            </a:r>
            <a:r>
              <a:rPr lang="zh-CN" sz="1400" b="1" dirty="0">
                <a:ea typeface="宋体" panose="02010600030101010101" pitchFamily="2" charset="-122"/>
                <a:sym typeface="+mn-ea"/>
              </a:rPr>
              <a:t>C=1.0</a:t>
            </a:r>
            <a:r>
              <a:rPr lang="zh-CN"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endParaRPr lang="zh-CN"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sklearn.svm.NuSVC(</a:t>
            </a:r>
            <a:r>
              <a:rPr sz="1400" b="1" dirty="0">
                <a:ea typeface="宋体" panose="02010600030101010101" pitchFamily="2" charset="-122"/>
                <a:sym typeface="+mn-ea"/>
              </a:rPr>
              <a:t>nu=0.5</a:t>
            </a:r>
            <a:r>
              <a:rPr sz="1400" dirty="0">
                <a:ea typeface="宋体" panose="02010600030101010101" pitchFamily="2" charset="-122"/>
                <a:sym typeface="+mn-ea"/>
              </a:rPr>
              <a:t>, kernel='rbf', degree=3, gamma='auto', coef0=0.0, shrinking=True, probability=False, tol=0.001, cache_size=200, class_weight=None, verbose=False, max_iter=-1, decision_function_shape='ovr', random_state=None) </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sklearn.svm.LinearSVC(penalty='l2', loss='squared_hinge', dual=True, tol=0.0001, C=1.0, multi_class='ovr', fit_intercept=True, intercept_scaling=1, class_weight=None, verbose=0, random_state=None, max_iter=1000)</a:t>
            </a:r>
            <a:endParaRPr sz="1400" dirty="0">
              <a:ea typeface="宋体" panose="02010600030101010101" pitchFamily="2" charset="-122"/>
              <a:sym typeface="+mn-ea"/>
            </a:endParaRPr>
          </a:p>
          <a:p>
            <a:pPr>
              <a:lnSpc>
                <a:spcPct val="150000"/>
              </a:lnSpc>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34100" y="1321435"/>
            <a:ext cx="5955030" cy="5260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buFont typeface="Arial" panose="020B0604020202020204" pitchFamily="34" charset="0"/>
            </a:pPr>
            <a:r>
              <a:rPr lang="zh-CN" sz="1600" dirty="0">
                <a:ea typeface="宋体" panose="02010600030101010101" pitchFamily="2" charset="-122"/>
                <a:sym typeface="+mn-ea"/>
              </a:rPr>
              <a:t>常用参数：</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a:t>
            </a:r>
            <a:r>
              <a:rPr lang="zh-CN" sz="1600" dirty="0">
                <a:ea typeface="宋体" panose="02010600030101010101" pitchFamily="2" charset="-122"/>
                <a:sym typeface="+mn-ea"/>
              </a:rPr>
              <a:t>惩罚系数，类似于LR中的正则化系数，</a:t>
            </a:r>
            <a:r>
              <a:rPr lang="en-US" altLang="zh-CN" sz="1600" dirty="0">
                <a:ea typeface="宋体" panose="02010600030101010101" pitchFamily="2" charset="-122"/>
                <a:sym typeface="+mn-ea"/>
              </a:rPr>
              <a:t>C</a:t>
            </a:r>
            <a:r>
              <a:rPr lang="zh-CN" altLang="en-US" sz="1600" dirty="0">
                <a:ea typeface="宋体" panose="02010600030101010101" pitchFamily="2" charset="-122"/>
                <a:sym typeface="+mn-ea"/>
              </a:rPr>
              <a:t>越大惩罚越大</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nu</a:t>
            </a:r>
            <a:r>
              <a:rPr lang="zh-CN" altLang="en-US" sz="1600" dirty="0">
                <a:ea typeface="宋体" panose="02010600030101010101" pitchFamily="2" charset="-122"/>
                <a:sym typeface="+mn-ea"/>
              </a:rPr>
              <a:t>，代表训练集训练的错误率的上限（用于</a:t>
            </a:r>
            <a:r>
              <a:rPr lang="en-US" altLang="zh-CN" sz="1600" dirty="0">
                <a:ea typeface="宋体" panose="02010600030101010101" pitchFamily="2" charset="-122"/>
                <a:sym typeface="+mn-ea"/>
              </a:rPr>
              <a:t>NuSVC</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altLang="zh-CN" sz="1600" dirty="0">
                <a:ea typeface="宋体" panose="02010600030101010101" pitchFamily="2" charset="-122"/>
                <a:sym typeface="+mn-ea"/>
              </a:rPr>
              <a:t>kernel</a:t>
            </a:r>
            <a:r>
              <a:rPr lang="zh-CN" altLang="zh-CN" sz="1600" dirty="0">
                <a:ea typeface="宋体" panose="02010600030101010101" pitchFamily="2" charset="-122"/>
                <a:sym typeface="+mn-ea"/>
              </a:rPr>
              <a:t>，</a:t>
            </a:r>
            <a:r>
              <a:rPr lang="zh-CN" sz="1600" dirty="0">
                <a:ea typeface="宋体" panose="02010600030101010101" pitchFamily="2" charset="-122"/>
                <a:sym typeface="+mn-ea"/>
              </a:rPr>
              <a:t>核函数类型，RBF, Linear, Poly, Sigmoid，precomputed，默认为</a:t>
            </a:r>
            <a:r>
              <a:rPr lang="en-US" altLang="zh-CN" sz="1600" dirty="0">
                <a:ea typeface="宋体" panose="02010600030101010101" pitchFamily="2" charset="-122"/>
                <a:sym typeface="+mn-ea"/>
              </a:rPr>
              <a:t>RBF</a:t>
            </a:r>
            <a:r>
              <a:rPr lang="zh-CN" altLang="en-US" sz="1600" dirty="0">
                <a:ea typeface="宋体" panose="02010600030101010101" pitchFamily="2" charset="-122"/>
                <a:sym typeface="+mn-ea"/>
              </a:rPr>
              <a:t>径向基核（高斯核函数）</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altLang="en-US" sz="1600" dirty="0">
                <a:ea typeface="宋体" panose="02010600030101010101" pitchFamily="2" charset="-122"/>
                <a:sym typeface="+mn-ea"/>
              </a:rPr>
              <a:t>gamma，核函数系数，默认为</a:t>
            </a:r>
            <a:r>
              <a:rPr lang="en-US" altLang="zh-CN" sz="1600" dirty="0">
                <a:ea typeface="宋体" panose="02010600030101010101" pitchFamily="2" charset="-122"/>
                <a:sym typeface="+mn-ea"/>
              </a:rPr>
              <a:t>auto</a:t>
            </a:r>
            <a:endParaRPr lang="zh-CN" altLang="en-US"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degree，当指定kernel为'poly'时，表示选择的多项式的最高次数，默认为三次多项式</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probability，是否使用概率估计</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sz="1600" dirty="0">
                <a:ea typeface="宋体" panose="02010600030101010101" pitchFamily="2" charset="-122"/>
                <a:sym typeface="+mn-ea"/>
              </a:rPr>
              <a:t>shrinking</a:t>
            </a:r>
            <a:r>
              <a:rPr lang="zh-CN" sz="1600" dirty="0">
                <a:ea typeface="宋体" panose="02010600030101010101" pitchFamily="2" charset="-122"/>
                <a:sym typeface="+mn-ea"/>
              </a:rPr>
              <a:t>，是否进行启发式，</a:t>
            </a:r>
            <a:r>
              <a:rPr lang="en-US" altLang="zh-CN" sz="1600" dirty="0">
                <a:ea typeface="宋体" panose="02010600030101010101" pitchFamily="2" charset="-122"/>
                <a:sym typeface="+mn-ea"/>
              </a:rPr>
              <a:t>SVM只</a:t>
            </a:r>
            <a:r>
              <a:rPr lang="zh-CN" altLang="en-US" sz="1600" dirty="0">
                <a:ea typeface="宋体" panose="02010600030101010101" pitchFamily="2" charset="-122"/>
                <a:sym typeface="+mn-ea"/>
              </a:rPr>
              <a:t>用</a:t>
            </a:r>
            <a:r>
              <a:rPr lang="en-US" altLang="zh-CN" sz="1600" dirty="0">
                <a:ea typeface="宋体" panose="02010600030101010101" pitchFamily="2" charset="-122"/>
                <a:sym typeface="+mn-ea"/>
              </a:rPr>
              <a:t>少</a:t>
            </a:r>
            <a:r>
              <a:rPr lang="zh-CN" altLang="en-US" sz="1600" dirty="0">
                <a:ea typeface="宋体" panose="02010600030101010101" pitchFamily="2" charset="-122"/>
                <a:sym typeface="+mn-ea"/>
              </a:rPr>
              <a:t>量</a:t>
            </a:r>
            <a:r>
              <a:rPr lang="en-US" altLang="zh-CN" sz="1600" dirty="0">
                <a:ea typeface="宋体" panose="02010600030101010101" pitchFamily="2" charset="-122"/>
                <a:sym typeface="+mn-ea"/>
              </a:rPr>
              <a:t>训练样本</a:t>
            </a:r>
            <a:r>
              <a:rPr lang="zh-CN" altLang="en-US" sz="1600" dirty="0">
                <a:ea typeface="宋体" panose="02010600030101010101" pitchFamily="2" charset="-122"/>
                <a:sym typeface="+mn-ea"/>
              </a:rPr>
              <a:t>进行计算</a:t>
            </a:r>
            <a:endParaRPr lang="en-US" alt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penalty，正则化参数，L1和L2两种参数可选，仅LinearSVC有</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en-US" sz="1600" dirty="0">
                <a:ea typeface="宋体" panose="02010600030101010101" pitchFamily="2" charset="-122"/>
                <a:sym typeface="+mn-ea"/>
              </a:rPr>
              <a:t>loss</a:t>
            </a:r>
            <a:r>
              <a:rPr lang="zh-CN" sz="1600" dirty="0">
                <a:ea typeface="宋体" panose="02010600030101010101" pitchFamily="2" charset="-122"/>
                <a:sym typeface="+mn-ea"/>
              </a:rPr>
              <a:t>，损失函数，有‘hinge’和‘squared_hinge’两种可选，前者又称L1损失，后者称为L2损失</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tol: 残差收敛条件，默认是0.0001，与LR中的一致</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400" dirty="0">
                <a:ea typeface="宋体" panose="02010600030101010101" pitchFamily="2" charset="-122"/>
                <a:sym typeface="+mn-ea"/>
              </a:rPr>
              <a:t>SVM</a:t>
            </a:r>
            <a:r>
              <a:rPr lang="zh-CN" sz="1400" dirty="0">
                <a:ea typeface="宋体" panose="02010600030101010101" pitchFamily="2" charset="-122"/>
                <a:sym typeface="+mn-ea"/>
              </a:rPr>
              <a:t>工具</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SVC</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Classification，支持向量机用于分类</a:t>
            </a:r>
            <a:endParaRPr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SVR</a:t>
            </a:r>
            <a:r>
              <a:rPr lang="zh-CN" altLang="en-US" sz="1400" dirty="0">
                <a:ea typeface="宋体" panose="02010600030101010101" pitchFamily="2" charset="-122"/>
                <a:sym typeface="+mn-ea"/>
              </a:rPr>
              <a:t>，</a:t>
            </a:r>
            <a:r>
              <a:rPr sz="1400" dirty="0">
                <a:ea typeface="宋体" panose="02010600030101010101" pitchFamily="2" charset="-122"/>
                <a:sym typeface="+mn-ea"/>
              </a:rPr>
              <a:t>Support Vector Regression，支持向量机用于回归</a:t>
            </a:r>
            <a:endParaRPr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sklearn中</a:t>
            </a:r>
            <a:r>
              <a:rPr lang="zh-CN" sz="1400" b="1" dirty="0">
                <a:ea typeface="宋体" panose="02010600030101010101" pitchFamily="2" charset="-122"/>
                <a:sym typeface="+mn-ea"/>
              </a:rPr>
              <a:t>支持向量分类</a:t>
            </a:r>
            <a:r>
              <a:rPr lang="zh-CN" sz="1400" dirty="0">
                <a:ea typeface="宋体" panose="02010600030101010101" pitchFamily="2" charset="-122"/>
                <a:sym typeface="+mn-ea"/>
              </a:rPr>
              <a:t>主要有三种方法：SVC、NuSVC、LinearSVC</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基于</a:t>
            </a:r>
            <a:r>
              <a:rPr lang="en-US" sz="1400" dirty="0">
                <a:ea typeface="宋体" panose="02010600030101010101" pitchFamily="2" charset="-122"/>
                <a:sym typeface="+mn-ea"/>
              </a:rPr>
              <a:t>l</a:t>
            </a:r>
            <a:r>
              <a:rPr lang="en-US" altLang="zh-CN" sz="1400" dirty="0">
                <a:ea typeface="宋体" panose="02010600030101010101" pitchFamily="2" charset="-122"/>
                <a:sym typeface="+mn-ea"/>
              </a:rPr>
              <a:t>ibsvm</a:t>
            </a:r>
            <a:r>
              <a:rPr lang="zh-CN" altLang="zh-CN" sz="1400" dirty="0">
                <a:ea typeface="宋体" panose="02010600030101010101" pitchFamily="2" charset="-122"/>
                <a:sym typeface="+mn-ea"/>
              </a:rPr>
              <a:t>工具包实现，</a:t>
            </a:r>
            <a:r>
              <a:rPr sz="1400" dirty="0">
                <a:ea typeface="宋体" panose="02010600030101010101" pitchFamily="2" charset="-122"/>
                <a:sym typeface="+mn-ea"/>
              </a:rPr>
              <a:t>台湾大学林智仁教授</a:t>
            </a:r>
            <a:r>
              <a:rPr lang="zh-CN" sz="1400" dirty="0">
                <a:ea typeface="宋体" panose="02010600030101010101" pitchFamily="2" charset="-122"/>
                <a:sym typeface="+mn-ea"/>
              </a:rPr>
              <a:t>在</a:t>
            </a:r>
            <a:r>
              <a:rPr sz="1400" dirty="0">
                <a:ea typeface="宋体" panose="02010600030101010101" pitchFamily="2" charset="-122"/>
                <a:sym typeface="+mn-ea"/>
              </a:rPr>
              <a:t>2001年开发</a:t>
            </a:r>
            <a:r>
              <a:rPr lang="zh-CN" sz="1400" dirty="0">
                <a:ea typeface="宋体" panose="02010600030101010101" pitchFamily="2" charset="-122"/>
                <a:sym typeface="+mn-ea"/>
              </a:rPr>
              <a:t>的</a:t>
            </a:r>
            <a:r>
              <a:rPr sz="1400" dirty="0">
                <a:ea typeface="宋体" panose="02010600030101010101" pitchFamily="2" charset="-122"/>
                <a:sym typeface="+mn-ea"/>
              </a:rPr>
              <a:t>一个简单易用的SVM</a:t>
            </a:r>
            <a:r>
              <a:rPr lang="zh-CN" sz="1400" dirty="0">
                <a:ea typeface="宋体" panose="02010600030101010101" pitchFamily="2" charset="-122"/>
                <a:sym typeface="+mn-ea"/>
              </a:rPr>
              <a:t>工具包</a:t>
            </a:r>
            <a:endParaRPr lang="zh-CN" sz="1400" dirty="0">
              <a:ea typeface="宋体" panose="02010600030101010101" pitchFamily="2" charset="-122"/>
              <a:sym typeface="+mn-ea"/>
            </a:endParaRPr>
          </a:p>
          <a:p>
            <a:pPr>
              <a:lnSpc>
                <a:spcPct val="150000"/>
              </a:lnSpc>
            </a:pPr>
            <a:r>
              <a:rPr lang="en-US" altLang="zh-CN" sz="1400" dirty="0">
                <a:ea typeface="宋体" panose="02010600030101010101" pitchFamily="2" charset="-122"/>
                <a:sym typeface="+mn-ea"/>
              </a:rPr>
              <a:t>SVC</a:t>
            </a:r>
            <a:r>
              <a:rPr lang="zh-CN" altLang="en-US" sz="1400" dirty="0">
                <a:ea typeface="宋体" panose="02010600030101010101" pitchFamily="2" charset="-122"/>
                <a:sym typeface="+mn-ea"/>
              </a:rPr>
              <a:t>，C-Support Vector Classification，</a:t>
            </a:r>
            <a:r>
              <a:rPr lang="zh-CN" sz="1400" dirty="0">
                <a:ea typeface="宋体" panose="02010600030101010101" pitchFamily="2" charset="-122"/>
                <a:sym typeface="+mn-ea"/>
              </a:rPr>
              <a:t>支持向量分类</a:t>
            </a:r>
            <a:endParaRPr lang="zh-CN" sz="1400" dirty="0">
              <a:ea typeface="宋体" panose="02010600030101010101" pitchFamily="2" charset="-122"/>
              <a:sym typeface="+mn-ea"/>
            </a:endParaRPr>
          </a:p>
          <a:p>
            <a:pPr>
              <a:lnSpc>
                <a:spcPct val="150000"/>
              </a:lnSpc>
            </a:pPr>
            <a:r>
              <a:rPr lang="en-US" sz="1400" dirty="0">
                <a:ea typeface="宋体" panose="02010600030101010101" pitchFamily="2" charset="-122"/>
                <a:sym typeface="+mn-ea"/>
              </a:rPr>
              <a:t>NuSVC</a:t>
            </a:r>
            <a:r>
              <a:rPr lang="zh-CN" altLang="en-US" sz="1400" dirty="0">
                <a:ea typeface="宋体" panose="02010600030101010101" pitchFamily="2" charset="-122"/>
                <a:sym typeface="+mn-ea"/>
              </a:rPr>
              <a:t>，Nu-Support Vector Classification，核支持向量分类，和SVC类似，不同的是可以使用参数来控制支持向量的个数</a:t>
            </a:r>
            <a:endParaRPr lang="zh-CN" altLang="en-US"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LinearSVC，Linear Support Vector Classification</a:t>
            </a:r>
            <a:endParaRPr lang="zh-CN"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线性支持向量分类，使用的核函数是linear</a:t>
            </a:r>
            <a:endParaRPr sz="1400" dirty="0">
              <a:ea typeface="宋体" panose="02010600030101010101" pitchFamily="2" charset="-122"/>
              <a:sym typeface="+mn-ea"/>
            </a:endParaRPr>
          </a:p>
          <a:p>
            <a:pPr marL="0" indent="0">
              <a:lnSpc>
                <a:spcPct val="150000"/>
              </a:lnSpc>
              <a:buNone/>
            </a:pPr>
            <a:endParaRPr lang="zh-CN" altLang="en-US"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p:txBody>
      </p:sp>
      <p:sp>
        <p:nvSpPr>
          <p:cNvPr id="2" name="文本框 1"/>
          <p:cNvSpPr txBox="1"/>
          <p:nvPr/>
        </p:nvSpPr>
        <p:spPr>
          <a:xfrm>
            <a:off x="6172200" y="1778635"/>
            <a:ext cx="5716270" cy="3121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lvl="0" algn="l" hangingPunct="1">
              <a:lnSpc>
                <a:spcPct val="150000"/>
              </a:lnSpc>
              <a:spcBef>
                <a:spcPts val="1000"/>
              </a:spcBef>
              <a:buNone/>
            </a:pPr>
            <a:r>
              <a:rPr lang="en-US" altLang="zh-CN" sz="1400" dirty="0">
                <a:ea typeface="宋体" panose="02010600030101010101" pitchFamily="2" charset="-122"/>
                <a:sym typeface="+mn-ea"/>
              </a:rPr>
              <a:t>libsvm中自带了四种核函数：线性核、多项式核、RBF以及sigmoid核</a:t>
            </a:r>
            <a:endParaRPr lang="en-US" altLang="zh-CN" sz="1400" dirty="0">
              <a:ea typeface="宋体" panose="02010600030101010101" pitchFamily="2" charset="-122"/>
              <a:sym typeface="+mn-ea"/>
            </a:endParaRPr>
          </a:p>
          <a:p>
            <a:pPr lvl="0" algn="l" hangingPunct="1">
              <a:lnSpc>
                <a:spcPct val="150000"/>
              </a:lnSpc>
              <a:spcBef>
                <a:spcPts val="1000"/>
              </a:spcBef>
              <a:buNone/>
            </a:pPr>
            <a:r>
              <a:rPr lang="en-US" altLang="zh-CN" sz="1400" dirty="0">
                <a:ea typeface="宋体" panose="02010600030101010101" pitchFamily="2" charset="-122"/>
                <a:sym typeface="+mn-ea"/>
              </a:rPr>
              <a:t>Kernel 核的选择技巧的：</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&lt; 特征数</a:t>
            </a:r>
            <a:r>
              <a:rPr lang="zh-CN" altLang="en-US" sz="1400" dirty="0">
                <a:ea typeface="宋体" panose="02010600030101010101" pitchFamily="2" charset="-122"/>
                <a:sym typeface="+mn-ea"/>
              </a:rPr>
              <a:t>：</a:t>
            </a:r>
            <a:endParaRPr lang="zh-CN" altLang="en-US"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方法1：简单的使用线性核就可以，不用选择非线性核</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方法2：可以先对数据进行降维，然后使用非线性核</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buChar char="•"/>
            </a:pPr>
            <a:r>
              <a:rPr lang="en-US" altLang="zh-CN" sz="1400" dirty="0">
                <a:ea typeface="宋体" panose="02010600030101010101" pitchFamily="2" charset="-122"/>
                <a:sym typeface="+mn-ea"/>
              </a:rPr>
              <a:t>如果样本数量 &gt;= 特征数</a:t>
            </a:r>
            <a:endParaRPr lang="en-US" altLang="zh-CN" sz="1400" dirty="0">
              <a:ea typeface="宋体" panose="02010600030101010101" pitchFamily="2" charset="-122"/>
              <a:sym typeface="+mn-ea"/>
            </a:endParaRPr>
          </a:p>
          <a:p>
            <a:pPr lvl="0" algn="l" hangingPunct="1">
              <a:lnSpc>
                <a:spcPct val="150000"/>
              </a:lnSpc>
              <a:spcBef>
                <a:spcPts val="1000"/>
              </a:spcBef>
              <a:buFont typeface="Arial" panose="020B0604020202020204" pitchFamily="34" charset="0"/>
            </a:pPr>
            <a:r>
              <a:rPr lang="en-US" altLang="zh-CN" sz="1400" dirty="0">
                <a:ea typeface="宋体" panose="02010600030101010101" pitchFamily="2" charset="-122"/>
                <a:sym typeface="+mn-ea"/>
              </a:rPr>
              <a:t>可以使用非线性核，将样本映射到更高维度，可以得到</a:t>
            </a:r>
            <a:r>
              <a:rPr lang="zh-CN" altLang="en-US" sz="1400" dirty="0">
                <a:ea typeface="宋体" panose="02010600030101010101" pitchFamily="2" charset="-122"/>
                <a:sym typeface="+mn-ea"/>
              </a:rPr>
              <a:t>比较好</a:t>
            </a:r>
            <a:r>
              <a:rPr lang="en-US" altLang="zh-CN" sz="1400" dirty="0">
                <a:ea typeface="宋体" panose="02010600030101010101" pitchFamily="2" charset="-122"/>
                <a:sym typeface="+mn-ea"/>
              </a:rPr>
              <a:t>的结果</a:t>
            </a:r>
            <a:endParaRPr lang="en-US" altLang="zh-CN" sz="1400" dirty="0">
              <a:ea typeface="宋体" panose="02010600030101010101" pitchFamily="2" charset="-122"/>
              <a:sym typeface="+mn-ea"/>
            </a:endParaRPr>
          </a:p>
        </p:txBody>
      </p:sp>
    </p:spTree>
    <p:custDataLst>
      <p:tags r:id="rId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106381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SVM</a:t>
            </a:r>
            <a:r>
              <a:rPr lang="zh-CN" sz="1600" dirty="0">
                <a:ea typeface="宋体" panose="02010600030101010101" pitchFamily="2" charset="-122"/>
                <a:sym typeface="+mn-ea"/>
              </a:rPr>
              <a:t>思想</a:t>
            </a:r>
            <a:r>
              <a:rPr lang="zh-CN" altLang="en-US" sz="1600" dirty="0">
                <a:ea typeface="宋体" panose="02010600030101010101" pitchFamily="2" charset="-122"/>
                <a:sym typeface="+mn-ea"/>
              </a:rPr>
              <a:t>：一些线性不可分的问题可能是非线性可分的，也就是在高维空间中存在分离超平面（</a:t>
            </a:r>
            <a:r>
              <a:rPr lang="en-US" altLang="zh-CN" sz="1600" dirty="0">
                <a:ea typeface="宋体" panose="02010600030101010101" pitchFamily="2" charset="-122"/>
                <a:sym typeface="+mn-ea"/>
              </a:rPr>
              <a:t>separating hyperplane</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使用非线性函数从原始的特征空间映射至更高维的空间，转化为线性可分问题</a:t>
            </a:r>
            <a:endParaRPr lang="zh-CN" altLang="en-US"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268095" y="2360295"/>
            <a:ext cx="9610725" cy="4333875"/>
          </a:xfrm>
          <a:prstGeom prst="rect">
            <a:avLst/>
          </a:prstGeom>
        </p:spPr>
      </p:pic>
    </p:spTree>
    <p:custDataLst>
      <p:tags r:id="rId2"/>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LinearSVC(max_iter=1000,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random_state=33,</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verbose=True,</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model.fit(X_train, y_train)</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 = model.predict(test)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print(predict)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test1['Attrition']=predict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test1[['Attrition']].to_csv('submit_svc.csv')</a:t>
            </a:r>
            <a:endParaRPr sz="14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
        <p:nvSpPr>
          <p:cNvPr id="4" name="右箭头 3"/>
          <p:cNvSpPr/>
          <p:nvPr/>
        </p:nvSpPr>
        <p:spPr>
          <a:xfrm>
            <a:off x="3867785" y="359981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7" name="图片 6"/>
          <p:cNvPicPr>
            <a:picLocks noChangeAspect="1"/>
          </p:cNvPicPr>
          <p:nvPr/>
        </p:nvPicPr>
        <p:blipFill>
          <a:blip r:embed="rId1"/>
          <a:stretch>
            <a:fillRect/>
          </a:stretch>
        </p:blipFill>
        <p:spPr>
          <a:xfrm>
            <a:off x="4414520" y="2613660"/>
            <a:ext cx="5934075" cy="2247900"/>
          </a:xfrm>
          <a:prstGeom prst="rect">
            <a:avLst/>
          </a:prstGeom>
        </p:spPr>
      </p:pic>
      <p:pic>
        <p:nvPicPr>
          <p:cNvPr id="8" name="图片 7"/>
          <p:cNvPicPr>
            <a:picLocks noChangeAspect="1"/>
          </p:cNvPicPr>
          <p:nvPr/>
        </p:nvPicPr>
        <p:blipFill>
          <a:blip r:embed="rId2"/>
          <a:stretch>
            <a:fillRect/>
          </a:stretch>
        </p:blipFill>
        <p:spPr>
          <a:xfrm>
            <a:off x="10528935" y="1241425"/>
            <a:ext cx="1400175" cy="5133975"/>
          </a:xfrm>
          <a:prstGeom prst="rect">
            <a:avLst/>
          </a:prstGeom>
        </p:spPr>
      </p:pic>
    </p:spTree>
    <p:custDataLst>
      <p:tags r:id="rId3"/>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数据集：3168个录制的声音样本（来自男性和女性演讲者），采集的频率范围是</a:t>
            </a:r>
            <a:r>
              <a:rPr lang="en-US" altLang="zh-CN" sz="1800" dirty="0">
                <a:ea typeface="宋体" panose="02010600030101010101" pitchFamily="2" charset="-122"/>
                <a:sym typeface="+mn-ea"/>
              </a:rPr>
              <a:t>0hz-280hz</a:t>
            </a:r>
            <a:r>
              <a:rPr lang="zh-CN" altLang="zh-CN" sz="1800" dirty="0">
                <a:ea typeface="宋体" panose="02010600030101010101" pitchFamily="2" charset="-122"/>
                <a:sym typeface="+mn-ea"/>
              </a:rPr>
              <a:t>，已经</a:t>
            </a:r>
            <a:r>
              <a:rPr lang="zh-CN" sz="1800" dirty="0">
                <a:ea typeface="宋体" panose="02010600030101010101" pitchFamily="2" charset="-122"/>
                <a:sym typeface="+mn-ea"/>
              </a:rPr>
              <a:t>对数据进行了预处理</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一共有</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个属性值，请判断该</a:t>
            </a:r>
            <a:r>
              <a:rPr lang="zh-CN" sz="1800" dirty="0">
                <a:ea typeface="宋体" panose="02010600030101010101" pitchFamily="2" charset="-122"/>
                <a:sym typeface="+mn-ea"/>
              </a:rPr>
              <a:t>声音是男还是女？</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使用</a:t>
            </a:r>
            <a:r>
              <a:rPr lang="en-US" altLang="zh-CN" sz="1800" dirty="0">
                <a:ea typeface="宋体" panose="02010600030101010101" pitchFamily="2" charset="-122"/>
                <a:sym typeface="+mn-ea"/>
              </a:rPr>
              <a:t>Accuracy</a:t>
            </a:r>
            <a:r>
              <a:rPr lang="zh-CN" altLang="zh-CN" sz="1800" dirty="0">
                <a:ea typeface="宋体" panose="02010600030101010101" pitchFamily="2" charset="-122"/>
                <a:sym typeface="+mn-ea"/>
              </a:rPr>
              <a:t>作为评价标准</a:t>
            </a:r>
            <a:endParaRPr lang="zh-CN"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7898130" y="2044700"/>
            <a:ext cx="3167380" cy="2768600"/>
          </a:xfrm>
          <a:prstGeom prst="rect">
            <a:avLst/>
          </a:prstGeom>
        </p:spPr>
      </p:pic>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1"/>
            </p:custDataLst>
          </p:nvPr>
        </p:nvGraphicFramePr>
        <p:xfrm>
          <a:off x="6074831" y="1743710"/>
          <a:ext cx="5979160" cy="3836670"/>
        </p:xfrm>
        <a:graphic>
          <a:graphicData uri="http://schemas.openxmlformats.org/drawingml/2006/table">
            <a:tbl>
              <a:tblPr firstRow="1" bandRow="1">
                <a:tableStyleId>{5C22544A-7EE6-4342-B048-85BDC9FD1C3A}</a:tableStyleId>
              </a:tblPr>
              <a:tblGrid>
                <a:gridCol w="1931670"/>
                <a:gridCol w="4047490"/>
              </a:tblGrid>
              <a:tr h="27305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304800">
                <a:tc>
                  <a:txBody>
                    <a:bodyPr/>
                    <a:lstStyle/>
                    <a:p>
                      <a:pPr algn="l">
                        <a:buNone/>
                      </a:pPr>
                      <a:r>
                        <a:rPr lang="en-US" sz="1600">
                          <a:solidFill>
                            <a:srgbClr val="000000"/>
                          </a:solidFill>
                          <a:latin typeface="宋体" panose="02010600030101010101" pitchFamily="2" charset="-122"/>
                        </a:rPr>
                        <a:t>peakf</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峰值频率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meanfun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测量声信号的基频平均值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579755">
                <a:tc>
                  <a:txBody>
                    <a:bodyPr/>
                    <a:lstStyle/>
                    <a:p>
                      <a:pPr algn="l">
                        <a:buNone/>
                      </a:pPr>
                      <a:r>
                        <a:rPr lang="en-US" sz="1600">
                          <a:solidFill>
                            <a:srgbClr val="000000"/>
                          </a:solidFill>
                          <a:latin typeface="宋体" panose="02010600030101010101" pitchFamily="2" charset="-122"/>
                        </a:rPr>
                        <a:t>minfun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测量声信号的最小基频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maxfun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测量声波信号的最大基频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304165">
                <a:tc>
                  <a:txBody>
                    <a:bodyPr/>
                    <a:lstStyle/>
                    <a:p>
                      <a:pPr algn="l">
                        <a:buNone/>
                      </a:pPr>
                      <a:r>
                        <a:rPr lang="en-US" sz="1600">
                          <a:solidFill>
                            <a:srgbClr val="000000"/>
                          </a:solidFill>
                          <a:latin typeface="宋体" panose="02010600030101010101" pitchFamily="2" charset="-122"/>
                        </a:rPr>
                        <a:t>meandom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通过声学信号测量的主导频率的平均值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mindom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通过声学信号测量的最小频率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304165">
                <a:tc>
                  <a:txBody>
                    <a:bodyPr/>
                    <a:lstStyle/>
                    <a:p>
                      <a:pPr algn="l">
                        <a:buNone/>
                      </a:pPr>
                      <a:r>
                        <a:rPr lang="en-US" sz="1600">
                          <a:solidFill>
                            <a:srgbClr val="000000"/>
                          </a:solidFill>
                          <a:latin typeface="宋体" panose="02010600030101010101" pitchFamily="2" charset="-122"/>
                        </a:rPr>
                        <a:t>maxdom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通过声学信号测量的最大频率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800">
                <a:tc>
                  <a:txBody>
                    <a:bodyPr/>
                    <a:lstStyle/>
                    <a:p>
                      <a:pPr algn="l">
                        <a:buNone/>
                      </a:pPr>
                      <a:r>
                        <a:rPr lang="en-US" sz="1600">
                          <a:solidFill>
                            <a:srgbClr val="000000"/>
                          </a:solidFill>
                          <a:latin typeface="宋体" panose="02010600030101010101" pitchFamily="2" charset="-122"/>
                        </a:rPr>
                        <a:t>dfrange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声学信号测量的主频范围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548640">
                <a:tc>
                  <a:txBody>
                    <a:bodyPr/>
                    <a:lstStyle/>
                    <a:p>
                      <a:pPr algn="l">
                        <a:buNone/>
                      </a:pPr>
                      <a:r>
                        <a:rPr lang="en-US" sz="1600">
                          <a:solidFill>
                            <a:srgbClr val="000000"/>
                          </a:solidFill>
                          <a:latin typeface="宋体" panose="02010600030101010101" pitchFamily="2" charset="-122"/>
                        </a:rPr>
                        <a:t>modindx</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调制指数（计算基频相邻测量值之间的累积绝对差除以频率范围）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800">
                <a:tc>
                  <a:txBody>
                    <a:bodyPr/>
                    <a:lstStyle/>
                    <a:p>
                      <a:pPr algn="l">
                        <a:buNone/>
                      </a:pPr>
                      <a:r>
                        <a:rPr lang="en-US" sz="1600">
                          <a:solidFill>
                            <a:srgbClr val="000000"/>
                          </a:solidFill>
                          <a:latin typeface="宋体" panose="02010600030101010101" pitchFamily="2" charset="-122"/>
                        </a:rPr>
                        <a:t>label</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男 or 女</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bl>
          </a:graphicData>
        </a:graphic>
      </p:graphicFrame>
      <p:graphicFrame>
        <p:nvGraphicFramePr>
          <p:cNvPr id="9" name="表格 8"/>
          <p:cNvGraphicFramePr/>
          <p:nvPr>
            <p:custDataLst>
              <p:tags r:id="rId2"/>
            </p:custDataLst>
          </p:nvPr>
        </p:nvGraphicFramePr>
        <p:xfrm>
          <a:off x="77470" y="1896745"/>
          <a:ext cx="5830570" cy="3705225"/>
        </p:xfrm>
        <a:graphic>
          <a:graphicData uri="http://schemas.openxmlformats.org/drawingml/2006/table">
            <a:tbl>
              <a:tblPr firstRow="1" bandRow="1">
                <a:tableStyleId>{5C22544A-7EE6-4342-B048-85BDC9FD1C3A}</a:tableStyleId>
              </a:tblPr>
              <a:tblGrid>
                <a:gridCol w="1626870"/>
                <a:gridCol w="4203700"/>
              </a:tblGrid>
              <a:tr h="27178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r>
                        <a:rPr lang="en-US" altLang="zh-CN" sz="1400" b="1">
                          <a:solidFill>
                            <a:srgbClr val="FFFFFF"/>
                          </a:solidFill>
                          <a:latin typeface="宋体" panose="02010600030101010101" pitchFamily="2" charset="-122"/>
                          <a:ea typeface="宋体" panose="02010600030101010101" pitchFamily="2" charset="-122"/>
                        </a:rPr>
                        <a:t>+</a:t>
                      </a:r>
                      <a:endParaRPr lang="en-US" altLang="zh-CN"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241300">
                <a:tc>
                  <a:txBody>
                    <a:bodyPr/>
                    <a:lstStyle/>
                    <a:p>
                      <a:pPr algn="l">
                        <a:buNone/>
                      </a:pPr>
                      <a:r>
                        <a:rPr lang="en-US" altLang="en-US" sz="1600">
                          <a:solidFill>
                            <a:srgbClr val="000000"/>
                          </a:solidFill>
                          <a:latin typeface="宋体" panose="02010600030101010101" pitchFamily="2" charset="-122"/>
                        </a:rPr>
                        <a:t>meanfreq</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平均频率（单位kHz）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sd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频率标准差</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median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中位频率（单位kHz)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Q25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频率第一个四分位数（单位kHz)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Q75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频率第三个四分位数（单位kHz)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IQR</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四分位数间距</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skew</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歪斜</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410845">
                <a:tc>
                  <a:txBody>
                    <a:bodyPr/>
                    <a:lstStyle/>
                    <a:p>
                      <a:pPr algn="l">
                        <a:buNone/>
                      </a:pPr>
                      <a:r>
                        <a:rPr lang="en-US" sz="1600">
                          <a:solidFill>
                            <a:srgbClr val="000000"/>
                          </a:solidFill>
                          <a:latin typeface="宋体" panose="02010600030101010101" pitchFamily="2" charset="-122"/>
                        </a:rPr>
                        <a:t>kurt</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sfm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频谱平坦度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mode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波模频率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centroid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质心频率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ustDataLst>
      <p:tags r:id="rId3"/>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Project </a:t>
            </a:r>
            <a:r>
              <a:rPr lang="en-US" altLang="zh-CN" dirty="0">
                <a:ea typeface="宋体" panose="02010600030101010101" pitchFamily="2" charset="-122"/>
                <a:sym typeface="+mn-ea"/>
              </a:rPr>
              <a:t>B</a:t>
            </a:r>
            <a:r>
              <a:rPr lang="zh-CN" altLang="en-US" dirty="0">
                <a:ea typeface="宋体" panose="02010600030101010101" pitchFamily="2" charset="-122"/>
                <a:sym typeface="+mn-ea"/>
              </a:rPr>
              <a:t>：男女声音识别</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，数据预处理</a:t>
            </a:r>
            <a:endParaRPr lang="zh-CN"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分离特征</a:t>
            </a:r>
            <a:r>
              <a:rPr lang="en-US" altLang="zh-CN" sz="1800" dirty="0">
                <a:ea typeface="宋体" panose="02010600030101010101" pitchFamily="2" charset="-122"/>
                <a:sym typeface="+mn-ea"/>
              </a:rPr>
              <a:t>X </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Target y</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使用标签编码，</a:t>
            </a:r>
            <a:r>
              <a:rPr sz="1800" dirty="0">
                <a:ea typeface="宋体" panose="02010600030101010101" pitchFamily="2" charset="-122"/>
                <a:sym typeface="+mn-ea"/>
              </a:rPr>
              <a:t>male -&gt; 1, female -&gt; 0</a:t>
            </a:r>
            <a:endParaRPr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将特征</a:t>
            </a:r>
            <a:r>
              <a:rPr lang="en-US" altLang="zh-CN" sz="1800" dirty="0">
                <a:ea typeface="宋体" panose="02010600030101010101" pitchFamily="2" charset="-122"/>
                <a:sym typeface="+mn-ea"/>
              </a:rPr>
              <a:t>X</a:t>
            </a:r>
            <a:r>
              <a:rPr lang="zh-CN" altLang="zh-CN" sz="1800" dirty="0">
                <a:ea typeface="宋体" panose="02010600030101010101" pitchFamily="2" charset="-122"/>
                <a:sym typeface="+mn-ea"/>
              </a:rPr>
              <a:t>矩阵进行规范化</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标准差标准化，处理后的数据符合标准正态分布</a:t>
            </a:r>
            <a:endParaRPr lang="zh-CN" altLang="en-US"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scaler = StandardScaler()</a:t>
            </a:r>
            <a:endParaRPr lang="zh-CN" altLang="zh-CN"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sp>
        <p:nvSpPr>
          <p:cNvPr id="2" name="Content Placeholder 2"/>
          <p:cNvSpPr txBox="1">
            <a:spLocks noGrp="1"/>
          </p:cNvSpPr>
          <p:nvPr/>
        </p:nvSpPr>
        <p:spPr>
          <a:xfrm>
            <a:off x="5892165" y="155067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，数据集切分，train_test_split</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Step4</a:t>
            </a:r>
            <a:r>
              <a:rPr lang="zh-CN" altLang="zh-CN" sz="1800" dirty="0">
                <a:ea typeface="宋体" panose="02010600030101010101" pitchFamily="2" charset="-122"/>
                <a:sym typeface="+mn-ea"/>
              </a:rPr>
              <a:t>，模型训练</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SVM</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Linear SVM</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Step5</a:t>
            </a:r>
            <a:r>
              <a:rPr lang="zh-CN" altLang="zh-CN" sz="1800" dirty="0">
                <a:ea typeface="宋体" panose="02010600030101010101" pitchFamily="2" charset="-122"/>
                <a:sym typeface="+mn-ea"/>
              </a:rPr>
              <a:t>，模型预测</a:t>
            </a:r>
            <a:endParaRPr lang="zh-CN" altLang="zh-CN" sz="1800" dirty="0">
              <a:ea typeface="宋体" panose="02010600030101010101" pitchFamily="2" charset="-122"/>
              <a:sym typeface="+mn-ea"/>
            </a:endParaRPr>
          </a:p>
          <a:p>
            <a:pPr marL="0" indent="0">
              <a:lnSpc>
                <a:spcPct val="150000"/>
              </a:lnSpc>
              <a:buNone/>
            </a:pPr>
            <a:endParaRPr lang="zh-CN"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solidFill>
                  <a:schemeClr val="tx1"/>
                </a:solidFill>
                <a:ea typeface="宋体" panose="02010600030101010101" pitchFamily="2" charset="-122"/>
                <a:sym typeface="+mn-ea"/>
              </a:rPr>
              <a:t>数据预处理</a:t>
            </a:r>
            <a:endParaRPr lang="en-US" altLang="zh-CN" sz="1600">
              <a:solidFill>
                <a:schemeClr val="tx1"/>
              </a:solidFill>
              <a:ea typeface="宋体" panose="02010600030101010101" pitchFamily="2" charset="-122"/>
              <a:sym typeface="+mn-ea"/>
            </a:endParaRPr>
          </a:p>
          <a:p>
            <a:pPr lvl="0">
              <a:lnSpc>
                <a:spcPct val="150000"/>
              </a:lnSpc>
            </a:pPr>
            <a:r>
              <a:rPr lang="en-US" altLang="zh-CN" sz="1600">
                <a:solidFill>
                  <a:schemeClr val="tx1"/>
                </a:solidFill>
                <a:ea typeface="宋体" panose="02010600030101010101" pitchFamily="2" charset="-122"/>
                <a:sym typeface="+mn-ea"/>
              </a:rPr>
              <a:t>分类算法：LR , SVM，KNN</a:t>
            </a:r>
            <a:endParaRPr lang="en-US" altLang="zh-CN" sz="1600">
              <a:solidFill>
                <a:schemeClr val="tx1"/>
              </a:solidFill>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矩阵分解：FunkSVD，BiasSVD，SVD++</a:t>
            </a:r>
            <a:endParaRPr lang="en-US" altLang="zh-CN" sz="1600">
              <a:ea typeface="宋体" panose="02010600030101010101" pitchFamily="2" charset="-122"/>
              <a:sym typeface="+mn-ea"/>
            </a:endParaRPr>
          </a:p>
          <a:p>
            <a:pPr lvl="0">
              <a:lnSpc>
                <a:spcPct val="150000"/>
              </a:lnSpc>
            </a:pPr>
            <a:r>
              <a:rPr lang="en-US" altLang="zh-CN" sz="1600">
                <a:solidFill>
                  <a:srgbClr val="FF0000"/>
                </a:solidFill>
                <a:ea typeface="宋体" panose="02010600030101010101" pitchFamily="2" charset="-122"/>
                <a:sym typeface="+mn-ea"/>
              </a:rPr>
              <a:t>FM模型：FM, FFM, DeepFM, NFM，AFM</a:t>
            </a:r>
            <a:endParaRPr lang="en-US" altLang="zh-CN" sz="1600">
              <a:solidFill>
                <a:srgbClr val="FF0000"/>
              </a:solidFill>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树模型：GBDT, XGBoost, LightGBM, CatBoost，NGBoost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LR优点：</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 实现简单，广泛的应用于工业问题上；</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分类时计算量非常小，速度很快，</a:t>
            </a:r>
            <a:r>
              <a:rPr lang="zh-CN" altLang="en-US" sz="1600">
                <a:ea typeface="宋体" panose="02010600030101010101" pitchFamily="2" charset="-122"/>
                <a:sym typeface="+mn-ea"/>
              </a:rPr>
              <a:t>使用</a:t>
            </a:r>
            <a:r>
              <a:rPr lang="en-US" altLang="zh-CN" sz="1600">
                <a:ea typeface="宋体" panose="02010600030101010101" pitchFamily="2" charset="-122"/>
                <a:sym typeface="+mn-ea"/>
              </a:rPr>
              <a:t>资源低；</a:t>
            </a:r>
            <a:endParaRPr lang="en-US" altLang="zh-CN" sz="1600">
              <a:ea typeface="宋体" panose="02010600030101010101" pitchFamily="2" charset="-122"/>
              <a:sym typeface="+mn-ea"/>
            </a:endParaRPr>
          </a:p>
          <a:p>
            <a:pPr lvl="0">
              <a:lnSpc>
                <a:spcPct val="150000"/>
              </a:lnSpc>
            </a:pPr>
            <a:r>
              <a:rPr lang="zh-CN" altLang="en-US" sz="1600">
                <a:ea typeface="宋体" panose="02010600030101010101" pitchFamily="2" charset="-122"/>
                <a:sym typeface="+mn-ea"/>
              </a:rPr>
              <a:t>方便</a:t>
            </a:r>
            <a:r>
              <a:rPr lang="en-US" altLang="zh-CN" sz="1600">
                <a:ea typeface="宋体" panose="02010600030101010101" pitchFamily="2" charset="-122"/>
                <a:sym typeface="+mn-ea"/>
              </a:rPr>
              <a:t>观测样本概率分数；</a:t>
            </a:r>
            <a:endParaRPr lang="en-US" altLang="zh-CN" sz="1600">
              <a:ea typeface="宋体" panose="02010600030101010101" pitchFamily="2" charset="-122"/>
              <a:sym typeface="+mn-ea"/>
            </a:endParaRPr>
          </a:p>
          <a:p>
            <a:pPr marL="0" lvl="0" indent="0">
              <a:lnSpc>
                <a:spcPct val="150000"/>
              </a:lnSpc>
              <a:buNone/>
            </a:pPr>
            <a:r>
              <a:rPr lang="en-US" altLang="zh-CN" sz="1600">
                <a:ea typeface="宋体" panose="02010600030101010101" pitchFamily="2" charset="-122"/>
                <a:sym typeface="+mn-ea"/>
              </a:rPr>
              <a:t>LR缺点：</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当特征空间很大时，LR的性能不是很好；</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容易欠拟合，准确度不太高</a:t>
            </a:r>
            <a:r>
              <a:rPr lang="zh-CN" altLang="en-US" sz="1600">
                <a:ea typeface="宋体" panose="02010600030101010101" pitchFamily="2" charset="-122"/>
                <a:sym typeface="+mn-ea"/>
              </a:rPr>
              <a:t>；</a:t>
            </a:r>
            <a:endParaRPr lang="zh-CN" altLang="en-US"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不能很好地处理大量多类特征或变量；</a:t>
            </a:r>
            <a:endParaRPr lang="en-US" altLang="zh-CN" sz="1600">
              <a:ea typeface="宋体" panose="02010600030101010101" pitchFamily="2" charset="-122"/>
              <a:sym typeface="+mn-ea"/>
            </a:endParaRPr>
          </a:p>
          <a:p>
            <a:pPr lvl="0">
              <a:lnSpc>
                <a:spcPct val="150000"/>
              </a:lnSpc>
            </a:pPr>
            <a:r>
              <a:rPr lang="zh-CN" altLang="en-US" sz="1600">
                <a:ea typeface="宋体" panose="02010600030101010101" pitchFamily="2" charset="-122"/>
                <a:sym typeface="+mn-ea"/>
              </a:rPr>
              <a:t>通常</a:t>
            </a:r>
            <a:r>
              <a:rPr lang="en-US" altLang="zh-CN" sz="1600">
                <a:ea typeface="宋体" panose="02010600030101010101" pitchFamily="2" charset="-122"/>
                <a:sym typeface="+mn-ea"/>
              </a:rPr>
              <a:t>只处理</a:t>
            </a:r>
            <a:r>
              <a:rPr lang="zh-CN" altLang="en-US" sz="1600">
                <a:ea typeface="宋体" panose="02010600030101010101" pitchFamily="2" charset="-122"/>
                <a:sym typeface="+mn-ea"/>
              </a:rPr>
              <a:t>二</a:t>
            </a:r>
            <a:r>
              <a:rPr lang="en-US" altLang="zh-CN" sz="1600">
                <a:ea typeface="宋体" panose="02010600030101010101" pitchFamily="2" charset="-122"/>
                <a:sym typeface="+mn-ea"/>
              </a:rPr>
              <a:t>分类问题</a:t>
            </a:r>
            <a:r>
              <a:rPr lang="zh-CN" altLang="en-US" sz="1600">
                <a:ea typeface="宋体" panose="02010600030101010101" pitchFamily="2" charset="-122"/>
                <a:sym typeface="+mn-ea"/>
              </a:rPr>
              <a:t>，多分类需要使用</a:t>
            </a:r>
            <a:r>
              <a:rPr lang="en-US" altLang="zh-CN" sz="1600">
                <a:ea typeface="宋体" panose="02010600030101010101" pitchFamily="2" charset="-122"/>
                <a:sym typeface="+mn-ea"/>
              </a:rPr>
              <a:t>softmax</a:t>
            </a:r>
            <a:r>
              <a:rPr lang="zh-CN" altLang="en-US" sz="1600">
                <a:ea typeface="宋体" panose="02010600030101010101" pitchFamily="2" charset="-122"/>
                <a:sym typeface="+mn-ea"/>
              </a:rPr>
              <a:t>（</a:t>
            </a:r>
            <a:r>
              <a:rPr lang="en-US" altLang="zh-CN" sz="1600">
                <a:ea typeface="宋体" panose="02010600030101010101" pitchFamily="2" charset="-122"/>
                <a:sym typeface="+mn-ea"/>
              </a:rPr>
              <a:t>LR</a:t>
            </a:r>
            <a:r>
              <a:rPr lang="zh-CN" altLang="en-US" sz="1600">
                <a:ea typeface="宋体" panose="02010600030101010101" pitchFamily="2" charset="-122"/>
                <a:sym typeface="+mn-ea"/>
              </a:rPr>
              <a:t>在多分类的推广）</a:t>
            </a:r>
            <a:r>
              <a:rPr lang="en-US" altLang="zh-CN" sz="1600">
                <a:ea typeface="宋体" panose="02010600030101010101" pitchFamily="2" charset="-122"/>
                <a:sym typeface="+mn-ea"/>
              </a:rPr>
              <a:t>，且必须线性可分；</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对于非线性特征，需要进行转换；</a:t>
            </a:r>
            <a:endParaRPr lang="en-US" altLang="zh-CN" sz="160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2" name="文本框 1"/>
          <p:cNvSpPr txBox="1"/>
          <p:nvPr/>
        </p:nvSpPr>
        <p:spPr>
          <a:xfrm>
            <a:off x="361950" y="1052195"/>
            <a:ext cx="2604770" cy="505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lang="zh-CN" dirty="0">
                <a:ea typeface="宋体" panose="02010600030101010101" pitchFamily="2" charset="-122"/>
                <a:sym typeface="+mn-ea"/>
              </a:rPr>
              <a:t>每种模型都有适用的场景</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6386830" y="1445895"/>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en-US" altLang="zh-CN" sz="1600">
                <a:ea typeface="宋体" panose="02010600030101010101" pitchFamily="2" charset="-122"/>
                <a:sym typeface="+mn-ea"/>
              </a:rPr>
              <a:t>SVM优点：</a:t>
            </a:r>
            <a:endParaRPr lang="en-US" altLang="zh-CN" sz="1600">
              <a:ea typeface="宋体" panose="02010600030101010101" pitchFamily="2" charset="-122"/>
              <a:sym typeface="+mn-ea"/>
            </a:endParaRPr>
          </a:p>
          <a:p>
            <a:pPr lvl="0">
              <a:lnSpc>
                <a:spcPct val="150000"/>
              </a:lnSpc>
            </a:pPr>
            <a:r>
              <a:rPr sz="1600" dirty="0">
                <a:ea typeface="宋体" panose="02010600030101010101" pitchFamily="2" charset="-122"/>
                <a:sym typeface="+mn-ea"/>
              </a:rPr>
              <a:t>可以解决高维问题，即大型特征空间；</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能够处理非线性特征的相互作用；</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需要</a:t>
            </a:r>
            <a:r>
              <a:rPr lang="zh-CN" sz="1600" dirty="0">
                <a:ea typeface="宋体" panose="02010600030101010101" pitchFamily="2" charset="-122"/>
                <a:sym typeface="+mn-ea"/>
              </a:rPr>
              <a:t>先对</a:t>
            </a:r>
            <a:r>
              <a:rPr sz="1600" dirty="0">
                <a:ea typeface="宋体" panose="02010600030101010101" pitchFamily="2" charset="-122"/>
                <a:sym typeface="+mn-ea"/>
              </a:rPr>
              <a:t>数据</a:t>
            </a:r>
            <a:r>
              <a:rPr lang="zh-CN" sz="1600" dirty="0">
                <a:ea typeface="宋体" panose="02010600030101010101" pitchFamily="2" charset="-122"/>
                <a:sym typeface="+mn-ea"/>
              </a:rPr>
              <a:t>进行</a:t>
            </a:r>
            <a:r>
              <a:rPr sz="1600" dirty="0">
                <a:ea typeface="宋体" panose="02010600030101010101" pitchFamily="2" charset="-122"/>
                <a:sym typeface="+mn-ea"/>
              </a:rPr>
              <a:t>归一化，</a:t>
            </a:r>
            <a:r>
              <a:rPr lang="zh-CN" sz="1600" dirty="0">
                <a:ea typeface="宋体" panose="02010600030101010101" pitchFamily="2" charset="-122"/>
                <a:sym typeface="+mn-ea"/>
              </a:rPr>
              <a:t>因为计算是基于距离的模型，所以</a:t>
            </a:r>
            <a:r>
              <a:rPr lang="en-US" altLang="zh-CN" sz="1600" dirty="0">
                <a:ea typeface="宋体" panose="02010600030101010101" pitchFamily="2" charset="-122"/>
                <a:sym typeface="+mn-ea"/>
              </a:rPr>
              <a:t>SVM</a:t>
            </a:r>
            <a:r>
              <a:rPr lang="zh-CN" altLang="en-US" sz="1600" dirty="0">
                <a:ea typeface="宋体" panose="02010600030101010101" pitchFamily="2" charset="-122"/>
                <a:sym typeface="+mn-ea"/>
              </a:rPr>
              <a:t>和</a:t>
            </a:r>
            <a:r>
              <a:rPr sz="1600" dirty="0">
                <a:ea typeface="宋体" panose="02010600030101010101" pitchFamily="2" charset="-122"/>
                <a:sym typeface="+mn-ea"/>
              </a:rPr>
              <a:t>LR</a:t>
            </a:r>
            <a:r>
              <a:rPr lang="zh-CN" sz="1600" dirty="0">
                <a:ea typeface="宋体" panose="02010600030101010101" pitchFamily="2" charset="-122"/>
                <a:sym typeface="+mn-ea"/>
              </a:rPr>
              <a:t>都需要对数据进行</a:t>
            </a:r>
            <a:r>
              <a:rPr sz="1600" dirty="0">
                <a:ea typeface="宋体" panose="02010600030101010101" pitchFamily="2" charset="-122"/>
                <a:sym typeface="+mn-ea"/>
              </a:rPr>
              <a:t>归一化</a:t>
            </a:r>
            <a:r>
              <a:rPr lang="zh-CN" sz="1600" dirty="0">
                <a:ea typeface="宋体" panose="02010600030101010101" pitchFamily="2" charset="-122"/>
                <a:sym typeface="+mn-ea"/>
              </a:rPr>
              <a:t>处理</a:t>
            </a:r>
            <a:endParaRPr sz="1600" dirty="0">
              <a:ea typeface="宋体" panose="02010600030101010101" pitchFamily="2" charset="-122"/>
              <a:sym typeface="+mn-ea"/>
            </a:endParaRPr>
          </a:p>
          <a:p>
            <a:pPr marL="0" lvl="0" indent="0">
              <a:lnSpc>
                <a:spcPct val="150000"/>
              </a:lnSpc>
              <a:buNone/>
            </a:pPr>
            <a:r>
              <a:rPr lang="en-US" sz="1600" dirty="0">
                <a:ea typeface="宋体" panose="02010600030101010101" pitchFamily="2" charset="-122"/>
                <a:sym typeface="+mn-ea"/>
              </a:rPr>
              <a:t>SVM</a:t>
            </a:r>
            <a:r>
              <a:rPr sz="1600" dirty="0">
                <a:ea typeface="宋体" panose="02010600030101010101" pitchFamily="2" charset="-122"/>
                <a:sym typeface="+mn-ea"/>
              </a:rPr>
              <a:t>缺点</a:t>
            </a:r>
            <a:r>
              <a:rPr lang="zh-CN" sz="1600" dirty="0">
                <a:ea typeface="宋体" panose="02010600030101010101" pitchFamily="2" charset="-122"/>
                <a:sym typeface="+mn-ea"/>
              </a:rPr>
              <a:t>：</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当样本很多时，效率并不是很高；</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对非线性问题没有通用解决方案，</a:t>
            </a:r>
            <a:r>
              <a:rPr lang="zh-CN" sz="1600" dirty="0">
                <a:ea typeface="宋体" panose="02010600030101010101" pitchFamily="2" charset="-122"/>
                <a:sym typeface="+mn-ea"/>
              </a:rPr>
              <a:t>可能会</a:t>
            </a:r>
            <a:r>
              <a:rPr sz="1600" dirty="0">
                <a:ea typeface="宋体" panose="02010600030101010101" pitchFamily="2" charset="-122"/>
                <a:sym typeface="+mn-ea"/>
              </a:rPr>
              <a:t>很难找到合适核函数</a:t>
            </a:r>
            <a:endParaRPr sz="1600" dirty="0">
              <a:ea typeface="宋体" panose="02010600030101010101" pitchFamily="2" charset="-122"/>
              <a:sym typeface="+mn-ea"/>
            </a:endParaRPr>
          </a:p>
          <a:p>
            <a:pPr lvl="0">
              <a:lnSpc>
                <a:spcPct val="150000"/>
              </a:lnSpc>
            </a:pPr>
            <a:r>
              <a:rPr sz="1600" dirty="0">
                <a:ea typeface="宋体" panose="02010600030101010101" pitchFamily="2" charset="-122"/>
                <a:sym typeface="+mn-ea"/>
              </a:rPr>
              <a:t>对缺失数据敏感；</a:t>
            </a:r>
            <a:endParaRPr sz="1600" dirty="0">
              <a:ea typeface="宋体" panose="02010600030101010101" pitchFamily="2" charset="-122"/>
              <a:sym typeface="+mn-ea"/>
            </a:endParaRPr>
          </a:p>
          <a:p>
            <a:pPr marL="0" lvl="0" indent="0">
              <a:lnSpc>
                <a:spcPct val="150000"/>
              </a:lnSpc>
              <a:buNone/>
            </a:pPr>
            <a:r>
              <a:rPr lang="en-US" sz="1600" dirty="0">
                <a:ea typeface="宋体" panose="02010600030101010101" pitchFamily="2" charset="-122"/>
                <a:sym typeface="+mn-ea"/>
              </a:rPr>
              <a:t>SVM</a:t>
            </a:r>
            <a:r>
              <a:rPr sz="1600" dirty="0">
                <a:ea typeface="宋体" panose="02010600030101010101" pitchFamily="2" charset="-122"/>
                <a:sym typeface="+mn-ea"/>
              </a:rPr>
              <a:t>核的选择是有技巧的</a:t>
            </a:r>
            <a:r>
              <a:rPr lang="zh-CN" sz="1600" dirty="0">
                <a:ea typeface="宋体" panose="02010600030101010101" pitchFamily="2" charset="-122"/>
                <a:sym typeface="+mn-ea"/>
              </a:rPr>
              <a:t>，</a:t>
            </a:r>
            <a:r>
              <a:rPr sz="1600" dirty="0">
                <a:ea typeface="宋体" panose="02010600030101010101" pitchFamily="2" charset="-122"/>
                <a:sym typeface="+mn-ea"/>
              </a:rPr>
              <a:t>样本数量</a:t>
            </a:r>
            <a:r>
              <a:rPr lang="en-US" sz="1600" dirty="0">
                <a:ea typeface="宋体" panose="02010600030101010101" pitchFamily="2" charset="-122"/>
                <a:sym typeface="+mn-ea"/>
              </a:rPr>
              <a:t>&lt;</a:t>
            </a:r>
            <a:r>
              <a:rPr sz="1600" dirty="0">
                <a:ea typeface="宋体" panose="02010600030101010101" pitchFamily="2" charset="-122"/>
                <a:sym typeface="+mn-ea"/>
              </a:rPr>
              <a:t>特征数，线性核</a:t>
            </a:r>
            <a:r>
              <a:rPr lang="zh-CN" sz="1600" dirty="0">
                <a:ea typeface="宋体" panose="02010600030101010101" pitchFamily="2" charset="-122"/>
                <a:sym typeface="+mn-ea"/>
              </a:rPr>
              <a:t>，大于特征数使用非线性核</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2457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sz="1600" dirty="0">
                <a:ea typeface="宋体" panose="02010600030101010101" pitchFamily="2" charset="-122"/>
                <a:sym typeface="+mn-ea"/>
              </a:rPr>
              <a:t>每种模型都有适用的场景</a:t>
            </a:r>
            <a:endParaRPr lang="zh-CN" sz="1600" dirty="0">
              <a:ea typeface="宋体" panose="02010600030101010101" pitchFamily="2" charset="-122"/>
              <a:sym typeface="+mn-ea"/>
            </a:endParaRPr>
          </a:p>
          <a:p>
            <a:pPr lvl="0">
              <a:lnSpc>
                <a:spcPct val="150000"/>
              </a:lnSpc>
            </a:pPr>
            <a:r>
              <a:rPr lang="zh-CN" altLang="en-US" sz="1600" dirty="0">
                <a:ea typeface="宋体" panose="02010600030101010101" pitchFamily="2" charset="-122"/>
                <a:sym typeface="+mn-ea"/>
              </a:rPr>
              <a:t>可以使用</a:t>
            </a:r>
            <a:r>
              <a:rPr lang="en-US" altLang="zh-CN" sz="1600" dirty="0">
                <a:ea typeface="宋体" panose="02010600030101010101" pitchFamily="2" charset="-122"/>
                <a:sym typeface="+mn-ea"/>
              </a:rPr>
              <a:t>LR</a:t>
            </a:r>
            <a:r>
              <a:rPr lang="zh-CN" altLang="zh-CN" sz="1600" dirty="0">
                <a:ea typeface="宋体" panose="02010600030101010101" pitchFamily="2" charset="-122"/>
                <a:sym typeface="+mn-ea"/>
              </a:rPr>
              <a:t>模型作为预测的</a:t>
            </a:r>
            <a:r>
              <a:rPr lang="en-US" altLang="zh-CN" sz="1600" dirty="0">
                <a:ea typeface="宋体" panose="02010600030101010101" pitchFamily="2" charset="-122"/>
                <a:sym typeface="+mn-ea"/>
              </a:rPr>
              <a:t>Baseline</a:t>
            </a:r>
            <a:endParaRPr lang="en-US" altLang="zh-CN" sz="1600" dirty="0">
              <a:ea typeface="宋体" panose="02010600030101010101" pitchFamily="2" charset="-122"/>
              <a:sym typeface="+mn-ea"/>
            </a:endParaRPr>
          </a:p>
          <a:p>
            <a:pPr lvl="0">
              <a:lnSpc>
                <a:spcPct val="150000"/>
              </a:lnSpc>
            </a:pPr>
            <a:r>
              <a:rPr lang="en-US" altLang="zh-CN" sz="1600" dirty="0">
                <a:ea typeface="宋体" panose="02010600030101010101" pitchFamily="2" charset="-122"/>
                <a:sym typeface="+mn-ea"/>
              </a:rPr>
              <a:t>FM</a:t>
            </a:r>
            <a:r>
              <a:rPr lang="zh-CN" altLang="en-US" sz="1600" dirty="0">
                <a:ea typeface="宋体" panose="02010600030101010101" pitchFamily="2" charset="-122"/>
                <a:sym typeface="+mn-ea"/>
              </a:rPr>
              <a:t>衍生模型在推荐系统，尤其是</a:t>
            </a:r>
            <a:r>
              <a:rPr lang="en-US" altLang="zh-CN" sz="1600" dirty="0">
                <a:ea typeface="宋体" panose="02010600030101010101" pitchFamily="2" charset="-122"/>
                <a:sym typeface="+mn-ea"/>
              </a:rPr>
              <a:t>CTR</a:t>
            </a:r>
            <a:r>
              <a:rPr lang="zh-CN" altLang="en-US" sz="1600" dirty="0">
                <a:ea typeface="宋体" panose="02010600030101010101" pitchFamily="2" charset="-122"/>
                <a:sym typeface="+mn-ea"/>
              </a:rPr>
              <a:t>预估中有广泛应用，弥补了</a:t>
            </a:r>
            <a:r>
              <a:rPr lang="en-US" altLang="zh-CN" sz="1600" dirty="0">
                <a:ea typeface="宋体" panose="02010600030101010101" pitchFamily="2" charset="-122"/>
                <a:sym typeface="+mn-ea"/>
              </a:rPr>
              <a:t>LR</a:t>
            </a:r>
            <a:r>
              <a:rPr lang="zh-CN" altLang="en-US" sz="1600" dirty="0">
                <a:ea typeface="宋体" panose="02010600030101010101" pitchFamily="2" charset="-122"/>
                <a:sym typeface="+mn-ea"/>
              </a:rPr>
              <a:t>模型的不足（需要人工组合特征，耗费大量时间和人力）</a:t>
            </a:r>
            <a:endParaRPr lang="zh-CN" altLang="en-US" sz="1600" dirty="0">
              <a:ea typeface="宋体" panose="02010600030101010101" pitchFamily="2" charset="-122"/>
              <a:sym typeface="+mn-ea"/>
            </a:endParaRPr>
          </a:p>
          <a:p>
            <a:pPr lvl="0">
              <a:lnSpc>
                <a:spcPct val="150000"/>
              </a:lnSpc>
            </a:pPr>
            <a:r>
              <a:rPr lang="en-US" altLang="zh-CN" sz="1600" dirty="0">
                <a:ea typeface="宋体" panose="02010600030101010101" pitchFamily="2" charset="-122"/>
                <a:sym typeface="+mn-ea"/>
              </a:rPr>
              <a:t>Attention</a:t>
            </a:r>
            <a:r>
              <a:rPr lang="zh-CN" altLang="en-US" sz="1600" dirty="0">
                <a:ea typeface="宋体" panose="02010600030101010101" pitchFamily="2" charset="-122"/>
                <a:sym typeface="+mn-ea"/>
              </a:rPr>
              <a:t>机制，对于</a:t>
            </a:r>
            <a:r>
              <a:rPr lang="en-US" altLang="zh-CN" sz="1600" dirty="0">
                <a:ea typeface="宋体" panose="02010600030101010101" pitchFamily="2" charset="-122"/>
                <a:sym typeface="+mn-ea"/>
              </a:rPr>
              <a:t>Diversity</a:t>
            </a:r>
            <a:r>
              <a:rPr lang="zh-CN" altLang="en-US" sz="1600" dirty="0">
                <a:ea typeface="宋体" panose="02010600030101010101" pitchFamily="2" charset="-122"/>
                <a:sym typeface="+mn-ea"/>
              </a:rPr>
              <a:t>多样性的情况，</a:t>
            </a:r>
            <a:r>
              <a:rPr lang="en-US" altLang="zh-CN" sz="1600" dirty="0">
                <a:ea typeface="宋体" panose="02010600030101010101" pitchFamily="2" charset="-122"/>
                <a:sym typeface="+mn-ea"/>
              </a:rPr>
              <a:t>Attention</a:t>
            </a:r>
            <a:r>
              <a:rPr lang="zh-CN" altLang="en-US" sz="1600" dirty="0">
                <a:ea typeface="宋体" panose="02010600030101010101" pitchFamily="2" charset="-122"/>
                <a:sym typeface="+mn-ea"/>
              </a:rPr>
              <a:t>机制可以提升效率，并且得出更好的结果</a:t>
            </a:r>
            <a:endParaRPr lang="zh-CN" altLang="en-US" sz="1600" dirty="0">
              <a:ea typeface="宋体" panose="02010600030101010101" pitchFamily="2" charset="-122"/>
              <a:sym typeface="+mn-ea"/>
            </a:endParaRPr>
          </a:p>
          <a:p>
            <a:pPr lvl="0">
              <a:lnSpc>
                <a:spcPct val="150000"/>
              </a:lnSpc>
            </a:pPr>
            <a:r>
              <a:rPr lang="en-US" altLang="zh-CN" sz="1600" dirty="0">
                <a:ea typeface="宋体" panose="02010600030101010101" pitchFamily="2" charset="-122"/>
                <a:sym typeface="+mn-ea"/>
              </a:rPr>
              <a:t>Tree Ensemble</a:t>
            </a:r>
            <a:r>
              <a:rPr lang="zh-CN" altLang="en-US" sz="1600" dirty="0">
                <a:ea typeface="宋体" panose="02010600030101010101" pitchFamily="2" charset="-122"/>
                <a:sym typeface="+mn-ea"/>
              </a:rPr>
              <a:t>模型</a:t>
            </a:r>
            <a:r>
              <a:rPr lang="zh-CN" altLang="zh-CN" sz="1600" dirty="0">
                <a:ea typeface="宋体" panose="02010600030101010101" pitchFamily="2" charset="-122"/>
                <a:sym typeface="+mn-ea"/>
              </a:rPr>
              <a:t>，比如</a:t>
            </a:r>
            <a:r>
              <a:rPr lang="en-US" altLang="zh-CN" sz="1600" dirty="0">
                <a:ea typeface="宋体" panose="02010600030101010101" pitchFamily="2" charset="-122"/>
                <a:sym typeface="+mn-ea"/>
              </a:rPr>
              <a:t>GBDT</a:t>
            </a:r>
            <a:r>
              <a:rPr lang="zh-CN" altLang="en-US" sz="1600" dirty="0">
                <a:ea typeface="宋体" panose="02010600030101010101" pitchFamily="2" charset="-122"/>
                <a:sym typeface="+mn-ea"/>
              </a:rPr>
              <a:t>，使用广泛，因为训练模型更可控</a:t>
            </a:r>
            <a:endParaRPr lang="zh-CN" altLang="en-US" sz="1600" dirty="0">
              <a:ea typeface="宋体" panose="02010600030101010101" pitchFamily="2" charset="-122"/>
              <a:sym typeface="+mn-ea"/>
            </a:endParaRPr>
          </a:p>
          <a:p>
            <a:pPr marL="0" lvl="0" indent="0">
              <a:lnSpc>
                <a:spcPct val="150000"/>
              </a:lnSpc>
              <a:buNone/>
            </a:pPr>
            <a:r>
              <a:rPr lang="zh-CN" altLang="en-US" sz="1600" dirty="0">
                <a:ea typeface="宋体" panose="02010600030101010101" pitchFamily="2" charset="-122"/>
                <a:sym typeface="+mn-ea"/>
              </a:rPr>
              <a:t>对于 LR 模型，如果欠拟合，需要增加feature，才能提高准确率。而对于 tree-ense</a:t>
            </a:r>
            <a:r>
              <a:rPr lang="en-US" altLang="zh-CN" sz="1600" dirty="0">
                <a:ea typeface="宋体" panose="02010600030101010101" pitchFamily="2" charset="-122"/>
                <a:sym typeface="+mn-ea"/>
              </a:rPr>
              <a:t>m</a:t>
            </a:r>
            <a:r>
              <a:rPr lang="zh-CN" altLang="en-US" sz="1600" dirty="0">
                <a:ea typeface="宋体" panose="02010600030101010101" pitchFamily="2" charset="-122"/>
                <a:sym typeface="+mn-ea"/>
              </a:rPr>
              <a:t>ble 来说，解决方法是训练更多的决策树 tree。</a:t>
            </a:r>
            <a:r>
              <a:rPr lang="en-US" altLang="zh-CN" sz="1600" dirty="0">
                <a:ea typeface="宋体" panose="02010600030101010101" pitchFamily="2" charset="-122"/>
                <a:sym typeface="+mn-ea"/>
              </a:rPr>
              <a:t>Kaggle</a:t>
            </a:r>
            <a:r>
              <a:rPr lang="zh-CN" altLang="zh-CN" sz="1600" dirty="0">
                <a:ea typeface="宋体" panose="02010600030101010101" pitchFamily="2" charset="-122"/>
                <a:sym typeface="+mn-ea"/>
              </a:rPr>
              <a:t>比赛中使用很多</a:t>
            </a:r>
            <a:endParaRPr lang="zh-CN" altLang="en-US" sz="1600" dirty="0">
              <a:ea typeface="宋体" panose="02010600030101010101" pitchFamily="2" charset="-122"/>
              <a:sym typeface="+mn-ea"/>
            </a:endParaRPr>
          </a:p>
          <a:p>
            <a:pPr lvl="0">
              <a:lnSpc>
                <a:spcPct val="150000"/>
              </a:lnSpc>
            </a:pPr>
            <a:endParaRPr sz="1600" dirty="0">
              <a:ea typeface="宋体" panose="02010600030101010101" pitchFamily="2" charset="-122"/>
              <a:sym typeface="+mn-ea"/>
            </a:endParaRPr>
          </a:p>
        </p:txBody>
      </p:sp>
      <p:sp>
        <p:nvSpPr>
          <p:cNvPr id="3" name="Content Placeholder 2"/>
          <p:cNvSpPr txBox="1">
            <a:spLocks noGrp="1"/>
          </p:cNvSpPr>
          <p:nvPr/>
        </p:nvSpPr>
        <p:spPr>
          <a:xfrm>
            <a:off x="6600190" y="1685925"/>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600">
                <a:solidFill>
                  <a:schemeClr val="tx1"/>
                </a:solidFill>
                <a:ea typeface="宋体" panose="02010600030101010101" pitchFamily="2" charset="-122"/>
                <a:sym typeface="+mn-ea"/>
              </a:rPr>
              <a:t>常用预测模型：</a:t>
            </a:r>
            <a:endParaRPr lang="en-US" altLang="zh-CN" sz="1600">
              <a:solidFill>
                <a:schemeClr val="tx1"/>
              </a:solidFill>
              <a:ea typeface="宋体" panose="02010600030101010101" pitchFamily="2" charset="-122"/>
              <a:sym typeface="+mn-ea"/>
            </a:endParaRPr>
          </a:p>
          <a:p>
            <a:pPr lvl="0">
              <a:lnSpc>
                <a:spcPct val="150000"/>
              </a:lnSpc>
            </a:pPr>
            <a:r>
              <a:rPr lang="en-US" altLang="zh-CN" sz="1600">
                <a:solidFill>
                  <a:schemeClr val="tx1"/>
                </a:solidFill>
                <a:ea typeface="宋体" panose="02010600030101010101" pitchFamily="2" charset="-122"/>
                <a:sym typeface="+mn-ea"/>
              </a:rPr>
              <a:t>分类算法：LR , SVM，KNN</a:t>
            </a:r>
            <a:endParaRPr lang="en-US" altLang="zh-CN" sz="1600">
              <a:solidFill>
                <a:schemeClr val="tx1"/>
              </a:solidFill>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矩阵分解：FunkSVD，BiasSVD，SVD++</a:t>
            </a:r>
            <a:endParaRPr lang="en-US" altLang="zh-CN" sz="1600">
              <a:ea typeface="宋体" panose="02010600030101010101" pitchFamily="2" charset="-122"/>
              <a:sym typeface="+mn-ea"/>
            </a:endParaRPr>
          </a:p>
          <a:p>
            <a:pPr lvl="0">
              <a:lnSpc>
                <a:spcPct val="150000"/>
              </a:lnSpc>
            </a:pPr>
            <a:r>
              <a:rPr lang="en-US" altLang="zh-CN" sz="1600">
                <a:solidFill>
                  <a:schemeClr val="tx1"/>
                </a:solidFill>
                <a:ea typeface="宋体" panose="02010600030101010101" pitchFamily="2" charset="-122"/>
                <a:sym typeface="+mn-ea"/>
              </a:rPr>
              <a:t>FM模型：FM, FFM, DeepFM, NFM，AFM</a:t>
            </a:r>
            <a:endParaRPr lang="en-US" altLang="zh-CN" sz="1600">
              <a:solidFill>
                <a:schemeClr val="tx1"/>
              </a:solidFill>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树模型：GBDT, XGBoost, LightGBM, CatBoost，NGBoost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a:t>
            </a:r>
            <a:r>
              <a:rPr lang="zh-CN" altLang="en-US" sz="4800" dirty="0">
                <a:ea typeface="宋体" panose="02010600030101010101" pitchFamily="2" charset="-122"/>
                <a:sym typeface="+mn-ea"/>
              </a:rPr>
              <a:t>机器学习神器</a:t>
            </a:r>
            <a:endParaRPr lang="zh-CN" altLang="en-US"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思想</a:t>
            </a:r>
            <a:r>
              <a:rPr lang="zh-CN" sz="1600" dirty="0">
                <a:ea typeface="宋体" panose="02010600030101010101" pitchFamily="2" charset="-122"/>
                <a:sym typeface="+mn-ea"/>
              </a:rPr>
              <a:t>，</a:t>
            </a:r>
            <a:r>
              <a:rPr sz="1600" dirty="0">
                <a:ea typeface="宋体" panose="02010600030101010101" pitchFamily="2" charset="-122"/>
                <a:sym typeface="+mn-ea"/>
              </a:rPr>
              <a:t>将多个弱分类器</a:t>
            </a:r>
            <a:r>
              <a:rPr lang="zh-CN" sz="1600" dirty="0">
                <a:ea typeface="宋体" panose="02010600030101010101" pitchFamily="2" charset="-122"/>
                <a:sym typeface="+mn-ea"/>
              </a:rPr>
              <a:t>按照</a:t>
            </a:r>
            <a:r>
              <a:rPr sz="1600" dirty="0">
                <a:ea typeface="宋体" panose="02010600030101010101" pitchFamily="2" charset="-122"/>
                <a:sym typeface="+mn-ea"/>
              </a:rPr>
              <a:t>某种方式组合起来，</a:t>
            </a:r>
            <a:r>
              <a:rPr lang="zh-CN" sz="1600" dirty="0">
                <a:ea typeface="宋体" panose="02010600030101010101" pitchFamily="2" charset="-122"/>
                <a:sym typeface="+mn-ea"/>
              </a:rPr>
              <a:t>形成</a:t>
            </a:r>
            <a:r>
              <a:rPr sz="1600" dirty="0">
                <a:ea typeface="宋体" panose="02010600030101010101" pitchFamily="2" charset="-122"/>
                <a:sym typeface="+mn-ea"/>
              </a:rPr>
              <a:t>一个强分类器</a:t>
            </a:r>
            <a:r>
              <a:rPr lang="zh-CN" sz="1600" dirty="0">
                <a:ea typeface="宋体" panose="02010600030101010101" pitchFamily="2" charset="-122"/>
                <a:sym typeface="+mn-ea"/>
              </a:rPr>
              <a:t>（</a:t>
            </a:r>
            <a:r>
              <a:rPr sz="1600" dirty="0">
                <a:ea typeface="宋体" panose="02010600030101010101" pitchFamily="2" charset="-122"/>
                <a:sym typeface="+mn-ea"/>
              </a:rPr>
              <a:t>三个臭皮匠赛过诸葛亮</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a:t>
            </a:r>
            <a:r>
              <a:rPr lang="en-US" altLang="zh-CN" sz="1600" dirty="0">
                <a:ea typeface="宋体" panose="02010600030101010101" pitchFamily="2" charset="-122"/>
                <a:sym typeface="+mn-ea"/>
              </a:rPr>
              <a:t>把数据集通过有放回的抽样方式，划分为多个数据集</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分别训练多个模型。</a:t>
            </a: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分类问题</a:t>
            </a:r>
            <a:r>
              <a:rPr lang="zh-CN" altLang="en-US" sz="1600" dirty="0">
                <a:ea typeface="宋体" panose="02010600030101010101" pitchFamily="2" charset="-122"/>
                <a:sym typeface="+mn-ea"/>
              </a:rPr>
              <a:t>，按照</a:t>
            </a:r>
            <a:r>
              <a:rPr lang="en-US" altLang="zh-CN" sz="1600" dirty="0">
                <a:ea typeface="宋体" panose="02010600030101010101" pitchFamily="2" charset="-122"/>
                <a:sym typeface="+mn-ea"/>
              </a:rPr>
              <a:t>少数服从多数原则进行投票，</a:t>
            </a: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回归问题，求多个测试结果的平均值</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Stacking</a:t>
            </a:r>
            <a:r>
              <a:rPr lang="zh-CN" altLang="en-US" sz="1600" dirty="0">
                <a:ea typeface="宋体" panose="02010600030101010101" pitchFamily="2" charset="-122"/>
                <a:sym typeface="+mn-ea"/>
              </a:rPr>
              <a:t>，通常是不同的模型，而且每个分类都用了全部训练数据，得到预测结果</a:t>
            </a:r>
            <a:r>
              <a:rPr lang="en-US" altLang="zh-CN" sz="1600" dirty="0">
                <a:ea typeface="宋体" panose="02010600030101010101" pitchFamily="2" charset="-122"/>
                <a:sym typeface="+mn-ea"/>
              </a:rPr>
              <a:t>y1, y2, ..., yk</a:t>
            </a:r>
            <a:r>
              <a:rPr lang="zh-CN" altLang="zh-CN" sz="1600" dirty="0">
                <a:ea typeface="宋体" panose="02010600030101010101" pitchFamily="2" charset="-122"/>
                <a:sym typeface="+mn-ea"/>
              </a:rPr>
              <a:t>，然后再训练一个分类器 </a:t>
            </a:r>
            <a:r>
              <a:rPr lang="en-US" altLang="zh-CN" sz="1600" dirty="0">
                <a:ea typeface="宋体" panose="02010600030101010101" pitchFamily="2" charset="-122"/>
                <a:sym typeface="+mn-ea"/>
              </a:rPr>
              <a:t>Meta Classifier</a:t>
            </a:r>
            <a:r>
              <a:rPr lang="zh-CN" altLang="zh-CN" sz="1600" dirty="0">
                <a:ea typeface="宋体" panose="02010600030101010101" pitchFamily="2" charset="-122"/>
                <a:sym typeface="+mn-ea"/>
              </a:rPr>
              <a:t>，将这些预测结果作为输入，得到最终的预测结果</a:t>
            </a: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stacking-1"/>
          <p:cNvPicPr>
            <a:picLocks noChangeAspect="1"/>
          </p:cNvPicPr>
          <p:nvPr/>
        </p:nvPicPr>
        <p:blipFill>
          <a:blip r:embed="rId1"/>
          <a:stretch>
            <a:fillRect/>
          </a:stretch>
        </p:blipFill>
        <p:spPr>
          <a:xfrm>
            <a:off x="7241540" y="4159250"/>
            <a:ext cx="4398010" cy="2712720"/>
          </a:xfrm>
          <a:prstGeom prst="rect">
            <a:avLst/>
          </a:prstGeom>
        </p:spPr>
      </p:pic>
      <p:pic>
        <p:nvPicPr>
          <p:cNvPr id="5" name="图片 4" descr="bagging-1"/>
          <p:cNvPicPr>
            <a:picLocks noChangeAspect="1"/>
          </p:cNvPicPr>
          <p:nvPr/>
        </p:nvPicPr>
        <p:blipFill>
          <a:blip r:embed="rId2"/>
          <a:stretch>
            <a:fillRect/>
          </a:stretch>
        </p:blipFill>
        <p:spPr>
          <a:xfrm>
            <a:off x="7171690" y="1553845"/>
            <a:ext cx="4482465" cy="2487295"/>
          </a:xfrm>
          <a:prstGeom prst="rect">
            <a:avLst/>
          </a:prstGeom>
        </p:spPr>
      </p:pic>
    </p:spTree>
    <p:custDataLst>
      <p:tags r:id="rId3"/>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，与</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一样，使用的相同的弱学习器，不过是以自适应的方法顺序地学习这些弱学习器，即每个新学习器都依赖于前面的模型，并按照某种确定性的策略将它们组合起来</a:t>
            </a:r>
            <a:endParaRPr lang="zh-CN" alt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两个重要的 </a:t>
            </a:r>
            <a:r>
              <a:rPr lang="en-US" sz="1600" dirty="0">
                <a:ea typeface="宋体" panose="02010600030101010101" pitchFamily="2" charset="-122"/>
                <a:sym typeface="+mn-ea"/>
              </a:rPr>
              <a:t>B</a:t>
            </a:r>
            <a:r>
              <a:rPr sz="1600" dirty="0">
                <a:ea typeface="宋体" panose="02010600030101010101" pitchFamily="2" charset="-122"/>
                <a:sym typeface="+mn-ea"/>
              </a:rPr>
              <a:t>oosting 算法：</a:t>
            </a:r>
            <a:r>
              <a:rPr lang="en-US" altLang="zh-CN" sz="1600" dirty="0">
                <a:ea typeface="宋体" panose="02010600030101010101" pitchFamily="2" charset="-122"/>
                <a:sym typeface="+mn-ea"/>
              </a:rPr>
              <a:t>AdaBoost</a:t>
            </a:r>
            <a:r>
              <a:rPr lang="zh-CN" altLang="zh-CN" sz="1600" dirty="0">
                <a:ea typeface="宋体" panose="02010600030101010101" pitchFamily="2" charset="-122"/>
                <a:sym typeface="+mn-ea"/>
              </a:rPr>
              <a:t>（</a:t>
            </a:r>
            <a:r>
              <a:rPr sz="1600" dirty="0">
                <a:ea typeface="宋体" panose="02010600030101010101" pitchFamily="2" charset="-122"/>
                <a:sym typeface="+mn-ea"/>
              </a:rPr>
              <a:t>自适应提升</a:t>
            </a:r>
            <a:r>
              <a:rPr lang="zh-CN" sz="1600" dirty="0">
                <a:ea typeface="宋体" panose="02010600030101010101" pitchFamily="2" charset="-122"/>
                <a:sym typeface="+mn-ea"/>
              </a:rPr>
              <a:t>）</a:t>
            </a:r>
            <a:r>
              <a:rPr sz="1600" dirty="0">
                <a:ea typeface="宋体" panose="02010600030101010101" pitchFamily="2" charset="-122"/>
                <a:sym typeface="+mn-ea"/>
              </a:rPr>
              <a:t>和</a:t>
            </a:r>
            <a:r>
              <a:rPr lang="en-US" sz="1600" dirty="0">
                <a:ea typeface="宋体" panose="02010600030101010101" pitchFamily="2" charset="-122"/>
                <a:sym typeface="+mn-ea"/>
              </a:rPr>
              <a:t>Gradient </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a:t>
            </a:r>
            <a:r>
              <a:rPr sz="1600" dirty="0">
                <a:ea typeface="宋体" panose="02010600030101010101" pitchFamily="2" charset="-122"/>
                <a:sym typeface="+mn-ea"/>
              </a:rPr>
              <a:t>梯度提升）</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AdaBoost</a:t>
            </a:r>
            <a:r>
              <a:rPr lang="zh-CN" altLang="en-US" sz="1600" dirty="0">
                <a:ea typeface="宋体" panose="02010600030101010101" pitchFamily="2" charset="-122"/>
                <a:sym typeface="+mn-ea"/>
              </a:rPr>
              <a:t>，使用</a:t>
            </a:r>
            <a:r>
              <a:rPr lang="zh-CN" sz="1600" dirty="0">
                <a:ea typeface="宋体" panose="02010600030101010101" pitchFamily="2" charset="-122"/>
                <a:sym typeface="+mn-ea"/>
              </a:rPr>
              <a:t>前面的学习器</a:t>
            </a:r>
            <a:r>
              <a:rPr sz="1600" dirty="0">
                <a:ea typeface="宋体" panose="02010600030101010101" pitchFamily="2" charset="-122"/>
                <a:sym typeface="+mn-ea"/>
              </a:rPr>
              <a:t>用简单的模型去适配数据，然后分析错误。然后会给予错误预测的数据更高权重，然后用后面的</a:t>
            </a:r>
            <a:r>
              <a:rPr lang="zh-CN" sz="1600" dirty="0">
                <a:ea typeface="宋体" panose="02010600030101010101" pitchFamily="2" charset="-122"/>
                <a:sym typeface="+mn-ea"/>
              </a:rPr>
              <a:t>学习器</a:t>
            </a:r>
            <a:r>
              <a:rPr sz="1600" dirty="0">
                <a:ea typeface="宋体" panose="02010600030101010101" pitchFamily="2" charset="-122"/>
                <a:sym typeface="+mn-ea"/>
              </a:rPr>
              <a:t>去修复</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B</a:t>
            </a:r>
            <a:r>
              <a:rPr sz="1600" dirty="0">
                <a:ea typeface="宋体" panose="02010600030101010101" pitchFamily="2" charset="-122"/>
                <a:sym typeface="+mn-ea"/>
              </a:rPr>
              <a:t>oosting通过把一些列的</a:t>
            </a:r>
            <a:r>
              <a:rPr lang="zh-CN" sz="1600" dirty="0">
                <a:ea typeface="宋体" panose="02010600030101010101" pitchFamily="2" charset="-122"/>
                <a:sym typeface="+mn-ea"/>
              </a:rPr>
              <a:t>弱学习器</a:t>
            </a:r>
            <a:r>
              <a:rPr sz="1600" dirty="0">
                <a:ea typeface="宋体" panose="02010600030101010101" pitchFamily="2" charset="-122"/>
                <a:sym typeface="+mn-ea"/>
              </a:rPr>
              <a:t>串起来，组成一个</a:t>
            </a:r>
            <a:r>
              <a:rPr lang="zh-CN" sz="1600" dirty="0">
                <a:ea typeface="宋体" panose="02010600030101010101" pitchFamily="2" charset="-122"/>
                <a:sym typeface="+mn-ea"/>
              </a:rPr>
              <a:t>强学习器</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6" name="图片 5" descr="boosting-1"/>
          <p:cNvPicPr>
            <a:picLocks noChangeAspect="1"/>
          </p:cNvPicPr>
          <p:nvPr/>
        </p:nvPicPr>
        <p:blipFill>
          <a:blip r:embed="rId1"/>
          <a:stretch>
            <a:fillRect/>
          </a:stretch>
        </p:blipFill>
        <p:spPr>
          <a:xfrm>
            <a:off x="6021070" y="1837055"/>
            <a:ext cx="6188710" cy="1997075"/>
          </a:xfrm>
          <a:prstGeom prst="rect">
            <a:avLst/>
          </a:prstGeom>
        </p:spPr>
      </p:pic>
      <p:pic>
        <p:nvPicPr>
          <p:cNvPr id="7" name="图片 6"/>
          <p:cNvPicPr>
            <a:picLocks noChangeAspect="1"/>
          </p:cNvPicPr>
          <p:nvPr/>
        </p:nvPicPr>
        <p:blipFill>
          <a:blip r:embed="rId2"/>
          <a:stretch>
            <a:fillRect/>
          </a:stretch>
        </p:blipFill>
        <p:spPr>
          <a:xfrm>
            <a:off x="6704330" y="4168775"/>
            <a:ext cx="949325" cy="637540"/>
          </a:xfrm>
          <a:prstGeom prst="rect">
            <a:avLst/>
          </a:prstGeom>
        </p:spPr>
      </p:pic>
      <p:sp>
        <p:nvSpPr>
          <p:cNvPr id="8" name="Content Placeholder 2"/>
          <p:cNvSpPr txBox="1">
            <a:spLocks noGrp="1"/>
          </p:cNvSpPr>
          <p:nvPr/>
        </p:nvSpPr>
        <p:spPr>
          <a:xfrm>
            <a:off x="7685405" y="4231005"/>
            <a:ext cx="4567555" cy="5124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集成学习：训练弱学习器，并添加到集成模型中</a:t>
            </a: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
        <p:nvSpPr>
          <p:cNvPr id="9" name="文本框 8"/>
          <p:cNvSpPr txBox="1"/>
          <p:nvPr/>
        </p:nvSpPr>
        <p:spPr>
          <a:xfrm>
            <a:off x="7677785" y="4905375"/>
            <a:ext cx="465836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lang="zh-CN" sz="1600" dirty="0">
                <a:ea typeface="宋体" panose="02010600030101010101" pitchFamily="2" charset="-122"/>
                <a:sym typeface="+mn-ea"/>
              </a:rPr>
              <a:t>更新：</a:t>
            </a:r>
            <a:r>
              <a:rPr sz="1600" dirty="0">
                <a:ea typeface="宋体" panose="02010600030101010101" pitchFamily="2" charset="-122"/>
                <a:sym typeface="+mn-ea"/>
              </a:rPr>
              <a:t>基于当前的集成学习结果，更新训练集（值或权重）</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2" name="图片 11" descr="更新"/>
          <p:cNvPicPr>
            <a:picLocks noChangeAspect="1"/>
          </p:cNvPicPr>
          <p:nvPr/>
        </p:nvPicPr>
        <p:blipFill>
          <a:blip r:embed="rId3"/>
          <a:stretch>
            <a:fillRect/>
          </a:stretch>
        </p:blipFill>
        <p:spPr>
          <a:xfrm>
            <a:off x="7082155" y="5005070"/>
            <a:ext cx="428625" cy="381000"/>
          </a:xfrm>
          <a:prstGeom prst="rect">
            <a:avLst/>
          </a:prstGeom>
        </p:spPr>
      </p:pic>
    </p:spTree>
    <p:custDataLst>
      <p:tags r:id="rId4"/>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什么是集成学习</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0363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与</a:t>
            </a:r>
            <a:r>
              <a:rPr lang="en-US" altLang="zh-CN" sz="1600" dirty="0">
                <a:ea typeface="宋体" panose="02010600030101010101" pitchFamily="2" charset="-122"/>
                <a:sym typeface="+mn-ea"/>
              </a:rPr>
              <a:t>Bagging</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结构上，</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是基分类器并行处理，而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是串行处理</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训练集，</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的基分类器训练是独立的，而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的训练集是依赖于之前的模型</a:t>
            </a:r>
            <a:endParaRPr lang="zh-CN"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作用，</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的作用是减少</a:t>
            </a:r>
            <a:r>
              <a:rPr lang="en-US" altLang="zh-CN" sz="1600" dirty="0">
                <a:ea typeface="宋体" panose="02010600030101010101" pitchFamily="2" charset="-122"/>
                <a:sym typeface="+mn-ea"/>
              </a:rPr>
              <a:t>variance</a:t>
            </a:r>
            <a:r>
              <a:rPr lang="zh-CN" altLang="zh-CN" sz="1600" dirty="0">
                <a:ea typeface="宋体" panose="02010600030101010101" pitchFamily="2" charset="-122"/>
                <a:sym typeface="+mn-ea"/>
              </a:rPr>
              <a:t>，而</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在于减少</a:t>
            </a:r>
            <a:r>
              <a:rPr lang="en-US" altLang="zh-CN" sz="1600" dirty="0">
                <a:ea typeface="宋体" panose="02010600030101010101" pitchFamily="2" charset="-122"/>
                <a:sym typeface="+mn-ea"/>
              </a:rPr>
              <a:t>bias</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对于</a:t>
            </a:r>
            <a:r>
              <a:rPr lang="en-US" altLang="zh-CN" sz="1600" dirty="0">
                <a:ea typeface="宋体" panose="02010600030101010101" pitchFamily="2" charset="-122"/>
                <a:sym typeface="+mn-ea"/>
              </a:rPr>
              <a:t>Bagging</a:t>
            </a:r>
            <a:r>
              <a:rPr lang="zh-CN" altLang="zh-CN" sz="1600" dirty="0">
                <a:ea typeface="宋体" panose="02010600030101010101" pitchFamily="2" charset="-122"/>
                <a:sym typeface="+mn-ea"/>
              </a:rPr>
              <a:t>，对样本进行重采样，通过重采样得到的子样本集训练模型，最后取平均。因为子样本集的相似性，而且使用相同的弱学习器，因此每个学习器有近似相等的bias和variance，因为每个学习器相互独立，所以可以显著降低variance，但是无法降低</a:t>
            </a:r>
            <a:r>
              <a:rPr lang="en-US" altLang="zh-CN" sz="1600" dirty="0">
                <a:ea typeface="宋体" panose="02010600030101010101" pitchFamily="2" charset="-122"/>
                <a:sym typeface="+mn-ea"/>
              </a:rPr>
              <a:t>bias</a:t>
            </a:r>
            <a:endParaRPr lang="en-US"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对于</a:t>
            </a:r>
            <a:r>
              <a:rPr lang="en-US" altLang="zh-CN" sz="1600" dirty="0">
                <a:ea typeface="宋体" panose="02010600030101010101" pitchFamily="2" charset="-122"/>
                <a:sym typeface="+mn-ea"/>
              </a:rPr>
              <a:t>Boosting</a:t>
            </a:r>
            <a:r>
              <a:rPr lang="zh-CN" altLang="zh-CN" sz="1600" dirty="0">
                <a:ea typeface="宋体" panose="02010600030101010101" pitchFamily="2" charset="-122"/>
                <a:sym typeface="+mn-ea"/>
              </a:rPr>
              <a:t>，采用顺序的方式最小化损失函数，所以bias自然是逐步下降，子模型之和不能显著降低</a:t>
            </a:r>
            <a:r>
              <a:rPr lang="en-US" altLang="zh-CN" sz="1600" dirty="0">
                <a:ea typeface="宋体" panose="02010600030101010101" pitchFamily="2" charset="-122"/>
                <a:sym typeface="+mn-ea"/>
              </a:rPr>
              <a:t>variance</a:t>
            </a:r>
            <a:endParaRPr lang="zh-CN"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6" name="图片 5" descr="boosting-1"/>
          <p:cNvPicPr>
            <a:picLocks noChangeAspect="1"/>
          </p:cNvPicPr>
          <p:nvPr/>
        </p:nvPicPr>
        <p:blipFill>
          <a:blip r:embed="rId1"/>
          <a:stretch>
            <a:fillRect/>
          </a:stretch>
        </p:blipFill>
        <p:spPr>
          <a:xfrm>
            <a:off x="6720205" y="4340860"/>
            <a:ext cx="5389880" cy="1739265"/>
          </a:xfrm>
          <a:prstGeom prst="rect">
            <a:avLst/>
          </a:prstGeom>
        </p:spPr>
      </p:pic>
      <p:pic>
        <p:nvPicPr>
          <p:cNvPr id="2" name="图片 1"/>
          <p:cNvPicPr>
            <a:picLocks noChangeAspect="1"/>
          </p:cNvPicPr>
          <p:nvPr/>
        </p:nvPicPr>
        <p:blipFill>
          <a:blip r:embed="rId2"/>
          <a:stretch>
            <a:fillRect/>
          </a:stretch>
        </p:blipFill>
        <p:spPr>
          <a:xfrm>
            <a:off x="6635750" y="1953895"/>
            <a:ext cx="5474335" cy="1783715"/>
          </a:xfrm>
          <a:prstGeom prst="rect">
            <a:avLst/>
          </a:prstGeom>
        </p:spPr>
      </p:pic>
      <p:sp>
        <p:nvSpPr>
          <p:cNvPr id="3" name="Content Placeholder 2"/>
          <p:cNvSpPr txBox="1">
            <a:spLocks noGrp="1"/>
          </p:cNvSpPr>
          <p:nvPr/>
        </p:nvSpPr>
        <p:spPr>
          <a:xfrm>
            <a:off x="8564245" y="3619500"/>
            <a:ext cx="1603375" cy="7213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Bagging</a:t>
            </a:r>
            <a:r>
              <a:rPr lang="zh-CN" altLang="en-US" sz="1600" dirty="0">
                <a:ea typeface="宋体" panose="02010600030101010101" pitchFamily="2" charset="-122"/>
                <a:sym typeface="+mn-ea"/>
              </a:rPr>
              <a:t>学习方式</a:t>
            </a:r>
            <a:endParaRPr lang="zh-CN" altLang="en-US" sz="1600" dirty="0">
              <a:ea typeface="宋体" panose="02010600030101010101" pitchFamily="2" charset="-122"/>
              <a:sym typeface="+mn-ea"/>
            </a:endParaRPr>
          </a:p>
        </p:txBody>
      </p:sp>
      <p:sp>
        <p:nvSpPr>
          <p:cNvPr id="4" name="Content Placeholder 2"/>
          <p:cNvSpPr txBox="1">
            <a:spLocks noGrp="1"/>
          </p:cNvSpPr>
          <p:nvPr/>
        </p:nvSpPr>
        <p:spPr>
          <a:xfrm>
            <a:off x="8571230" y="6003290"/>
            <a:ext cx="1957705" cy="7213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Boosting</a:t>
            </a:r>
            <a:r>
              <a:rPr lang="zh-CN" altLang="en-US" sz="1600" dirty="0">
                <a:ea typeface="宋体" panose="02010600030101010101" pitchFamily="2" charset="-122"/>
                <a:sym typeface="+mn-ea"/>
              </a:rPr>
              <a:t>学习方式</a:t>
            </a:r>
            <a:endParaRPr lang="zh-CN" altLang="en-US" sz="1600" dirty="0">
              <a:ea typeface="宋体" panose="02010600030101010101" pitchFamily="2" charset="-122"/>
              <a:sym typeface="+mn-ea"/>
            </a:endParaRPr>
          </a:p>
        </p:txBody>
      </p:sp>
    </p:spTree>
    <p:custDataLst>
      <p:tags r:id="rId3"/>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zh-CN" sz="4000">
                <a:ea typeface="宋体" panose="02010600030101010101" pitchFamily="2" charset="-122"/>
                <a:sym typeface="+mn-ea"/>
              </a:rPr>
              <a:t>预测全家桶</a:t>
            </a:r>
            <a:endParaRPr lang="zh-CN" altLang="en-US"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2000" dirty="0">
                <a:ea typeface="宋体" panose="02010600030101010101" pitchFamily="2" charset="-122"/>
                <a:sym typeface="+mn-ea"/>
              </a:rPr>
              <a:t>Project A</a:t>
            </a:r>
            <a:r>
              <a:rPr lang="zh-CN" altLang="en-US" sz="2000" dirty="0">
                <a:ea typeface="宋体" panose="02010600030101010101" pitchFamily="2" charset="-122"/>
                <a:sym typeface="+mn-ea"/>
              </a:rPr>
              <a:t>：员工离职预测</a:t>
            </a:r>
            <a:endParaRPr lang="zh-CN" altLang="en-US" sz="2000" dirty="0">
              <a:ea typeface="宋体" panose="02010600030101010101" pitchFamily="2" charset="-122"/>
              <a:sym typeface="+mn-ea"/>
            </a:endParaRPr>
          </a:p>
          <a:p>
            <a:pPr lvl="0">
              <a:lnSpc>
                <a:spcPct val="150000"/>
              </a:lnSpc>
            </a:pPr>
            <a:r>
              <a:rPr lang="en-US" altLang="zh-CN" sz="2000" dirty="0">
                <a:ea typeface="宋体" panose="02010600030101010101" pitchFamily="2" charset="-122"/>
                <a:sym typeface="+mn-ea"/>
              </a:rPr>
              <a:t>Project B</a:t>
            </a:r>
            <a:r>
              <a:rPr lang="zh-CN" altLang="en-US" sz="2000" dirty="0">
                <a:ea typeface="宋体" panose="02010600030101010101" pitchFamily="2" charset="-122"/>
                <a:sym typeface="+mn-ea"/>
              </a:rPr>
              <a:t>：男女声音识别</a:t>
            </a:r>
            <a:endParaRPr lang="en-US" altLang="zh-CN" sz="2000" dirty="0">
              <a:ea typeface="宋体" panose="02010600030101010101" pitchFamily="2" charset="-122"/>
              <a:sym typeface="+mn-ea"/>
            </a:endParaRPr>
          </a:p>
          <a:p>
            <a:pPr lvl="0">
              <a:lnSpc>
                <a:spcPct val="150000"/>
              </a:lnSpc>
            </a:pPr>
            <a:r>
              <a:rPr lang="en-US" altLang="zh-CN" sz="2000" dirty="0" err="1">
                <a:ea typeface="宋体" panose="02010600030101010101" pitchFamily="2" charset="-122"/>
                <a:sym typeface="+mn-ea"/>
              </a:rPr>
              <a:t>分类算法：LR</a:t>
            </a:r>
            <a:r>
              <a:rPr lang="en-US" altLang="zh-CN" sz="2000" dirty="0">
                <a:ea typeface="宋体" panose="02010600030101010101" pitchFamily="2" charset="-122"/>
                <a:sym typeface="+mn-ea"/>
              </a:rPr>
              <a:t> , SVM，KNN</a:t>
            </a:r>
            <a:endParaRPr lang="en-US" altLang="zh-CN" sz="2000" dirty="0">
              <a:ea typeface="宋体" panose="02010600030101010101" pitchFamily="2" charset="-122"/>
              <a:sym typeface="+mn-ea"/>
            </a:endParaRPr>
          </a:p>
          <a:p>
            <a:pPr lvl="0">
              <a:lnSpc>
                <a:spcPct val="150000"/>
              </a:lnSpc>
            </a:pPr>
            <a:r>
              <a:rPr lang="en-US" altLang="zh-CN" sz="2000" dirty="0" err="1">
                <a:ea typeface="宋体" panose="02010600030101010101" pitchFamily="2" charset="-122"/>
                <a:sym typeface="+mn-ea"/>
              </a:rPr>
              <a:t>矩阵分解：FunkSVD，BiasSVD，SVD</a:t>
            </a:r>
            <a:r>
              <a:rPr lang="en-US" altLang="zh-CN" sz="2000" dirty="0">
                <a:ea typeface="宋体" panose="02010600030101010101" pitchFamily="2" charset="-122"/>
                <a:sym typeface="+mn-ea"/>
              </a:rPr>
              <a:t>++</a:t>
            </a:r>
            <a:endParaRPr lang="en-US" altLang="zh-CN" sz="2000" dirty="0">
              <a:ea typeface="宋体" panose="02010600030101010101" pitchFamily="2" charset="-122"/>
              <a:sym typeface="+mn-ea"/>
            </a:endParaRPr>
          </a:p>
          <a:p>
            <a:pPr lvl="0">
              <a:lnSpc>
                <a:spcPct val="150000"/>
              </a:lnSpc>
            </a:pPr>
            <a:r>
              <a:rPr lang="en-US" altLang="zh-CN" sz="2000" dirty="0" err="1">
                <a:ea typeface="宋体" panose="02010600030101010101" pitchFamily="2" charset="-122"/>
                <a:sym typeface="+mn-ea"/>
              </a:rPr>
              <a:t>树模型：GBDT</a:t>
            </a:r>
            <a:r>
              <a:rPr lang="en-US" altLang="zh-CN" sz="2000" dirty="0">
                <a:ea typeface="宋体" panose="02010600030101010101" pitchFamily="2" charset="-122"/>
                <a:sym typeface="+mn-ea"/>
              </a:rPr>
              <a:t>, </a:t>
            </a:r>
            <a:r>
              <a:rPr lang="en-US" altLang="zh-CN" sz="2000" dirty="0" err="1">
                <a:ea typeface="宋体" panose="02010600030101010101" pitchFamily="2" charset="-122"/>
                <a:sym typeface="+mn-ea"/>
              </a:rPr>
              <a:t>XGBoost</a:t>
            </a:r>
            <a:r>
              <a:rPr lang="en-US" altLang="zh-CN" sz="2000" dirty="0">
                <a:ea typeface="宋体" panose="02010600030101010101" pitchFamily="2" charset="-122"/>
                <a:sym typeface="+mn-ea"/>
              </a:rPr>
              <a:t>, </a:t>
            </a:r>
            <a:r>
              <a:rPr lang="en-US" altLang="zh-CN" sz="2000" dirty="0" err="1">
                <a:ea typeface="宋体" panose="02010600030101010101" pitchFamily="2" charset="-122"/>
                <a:sym typeface="+mn-ea"/>
              </a:rPr>
              <a:t>LightGBM</a:t>
            </a:r>
            <a:r>
              <a:rPr lang="en-US" altLang="zh-CN" sz="2000" dirty="0">
                <a:ea typeface="宋体" panose="02010600030101010101" pitchFamily="2" charset="-122"/>
                <a:sym typeface="+mn-ea"/>
              </a:rPr>
              <a:t>, </a:t>
            </a:r>
            <a:r>
              <a:rPr lang="en-US" altLang="zh-CN" sz="2000" dirty="0" err="1">
                <a:ea typeface="宋体" panose="02010600030101010101" pitchFamily="2" charset="-122"/>
                <a:sym typeface="+mn-ea"/>
              </a:rPr>
              <a:t>CatBoost，NGBoost</a:t>
            </a:r>
            <a:endParaRPr lang="en-US" altLang="zh-CN" sz="2000" dirty="0">
              <a:ea typeface="宋体" panose="02010600030101010101" pitchFamily="2" charset="-122"/>
              <a:sym typeface="+mn-ea"/>
            </a:endParaRPr>
          </a:p>
          <a:p>
            <a:pPr lvl="0">
              <a:lnSpc>
                <a:spcPct val="150000"/>
              </a:lnSpc>
            </a:pPr>
            <a:r>
              <a:rPr lang="en-US" altLang="zh-CN" sz="2000" dirty="0" err="1">
                <a:ea typeface="宋体" panose="02010600030101010101" pitchFamily="2" charset="-122"/>
                <a:sym typeface="+mn-ea"/>
              </a:rPr>
              <a:t>Attention模型：DIN</a:t>
            </a:r>
            <a:r>
              <a:rPr lang="en-US" altLang="zh-CN" sz="2000" dirty="0">
                <a:ea typeface="宋体" panose="02010600030101010101" pitchFamily="2" charset="-122"/>
                <a:sym typeface="+mn-ea"/>
              </a:rPr>
              <a:t>, DIEN, DSIN</a:t>
            </a:r>
            <a:endParaRPr lang="en-US" altLang="zh-CN" sz="2000" dirty="0">
              <a:ea typeface="宋体" panose="02010600030101010101" pitchFamily="2" charset="-122"/>
              <a:sym typeface="+mn-ea"/>
            </a:endParaRPr>
          </a:p>
          <a:p>
            <a:pPr lvl="0">
              <a:lnSpc>
                <a:spcPct val="150000"/>
              </a:lnSpc>
            </a:pPr>
            <a:endParaRPr lang="en-US" altLang="zh-CN" sz="20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zh-CN" sz="4000">
                <a:ea typeface="宋体" panose="02010600030101010101" pitchFamily="2" charset="-122"/>
              </a:rPr>
              <a:t>机器学习神器</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2000">
                <a:ea typeface="宋体" panose="02010600030101010101" pitchFamily="2" charset="-122"/>
                <a:sym typeface="+mn-ea"/>
              </a:rPr>
              <a:t>什么是集成学习</a:t>
            </a:r>
            <a:endParaRPr lang="zh-CN" altLang="en-US"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GBDT</a:t>
            </a:r>
            <a:r>
              <a:rPr lang="zh-CN" altLang="zh-CN" sz="2000">
                <a:ea typeface="宋体" panose="02010600030101010101" pitchFamily="2" charset="-122"/>
                <a:sym typeface="+mn-ea"/>
              </a:rPr>
              <a:t>原理</a:t>
            </a:r>
            <a:endParaRPr lang="en-US" alt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XGBoost</a:t>
            </a:r>
            <a:endParaRPr 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LightGBM</a:t>
            </a:r>
            <a:endParaRPr lang="en-US" altLang="zh-CN" sz="2000">
              <a:ea typeface="宋体" panose="02010600030101010101" pitchFamily="2" charset="-122"/>
              <a:sym typeface="+mn-ea"/>
            </a:endParaRPr>
          </a:p>
          <a:p>
            <a:pPr lvl="0">
              <a:lnSpc>
                <a:spcPct val="150000"/>
              </a:lnSpc>
            </a:pPr>
            <a:r>
              <a:rPr lang="en-US" altLang="zh-CN" sz="2000">
                <a:ea typeface="宋体" panose="02010600030101010101" pitchFamily="2" charset="-122"/>
                <a:sym typeface="+mn-ea"/>
              </a:rPr>
              <a:t>CatBoost</a:t>
            </a:r>
            <a:endParaRPr lang="en-US" altLang="zh-CN" sz="2000">
              <a:ea typeface="宋体" panose="02010600030101010101" pitchFamily="2" charset="-122"/>
              <a:sym typeface="+mn-ea"/>
            </a:endParaRPr>
          </a:p>
          <a:p>
            <a:pPr lvl="0">
              <a:lnSpc>
                <a:spcPct val="150000"/>
              </a:lnSpc>
            </a:pPr>
            <a:r>
              <a:rPr lang="zh-CN" altLang="en-US" sz="2000">
                <a:ea typeface="宋体" panose="02010600030101010101" pitchFamily="2" charset="-122"/>
              </a:rPr>
              <a:t>在</a:t>
            </a:r>
            <a:r>
              <a:rPr lang="en-US" altLang="zh-CN" sz="2000">
                <a:ea typeface="宋体" panose="02010600030101010101" pitchFamily="2" charset="-122"/>
              </a:rPr>
              <a:t>Project</a:t>
            </a:r>
            <a:r>
              <a:rPr lang="zh-CN" altLang="en-US" sz="2000">
                <a:ea typeface="宋体" panose="02010600030101010101" pitchFamily="2" charset="-122"/>
              </a:rPr>
              <a:t>中使用机器学习神器</a:t>
            </a:r>
            <a:endParaRPr lang="zh-CN" altLang="en-US" sz="2000">
              <a:ea typeface="宋体" panose="02010600030101010101" pitchFamily="2" charset="-122"/>
            </a:endParaRPr>
          </a:p>
          <a:p>
            <a:pPr lvl="0">
              <a:lnSpc>
                <a:spcPct val="150000"/>
              </a:lnSpc>
            </a:pPr>
            <a:endParaRPr lang="zh-CN" altLang="zh-CN" sz="2000">
              <a:ea typeface="宋体" panose="02010600030101010101" pitchFamily="2" charset="-122"/>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机器学习神器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Gradient </a:t>
            </a:r>
            <a:r>
              <a:rPr lang="en-US" altLang="zh-CN" sz="1600" dirty="0">
                <a:ea typeface="宋体" panose="02010600030101010101" pitchFamily="2" charset="-122"/>
                <a:sym typeface="+mn-ea"/>
              </a:rPr>
              <a:t>Boosting</a:t>
            </a:r>
            <a:r>
              <a:rPr lang="zh-CN" sz="1600" dirty="0">
                <a:ea typeface="宋体" panose="02010600030101010101" pitchFamily="2" charset="-122"/>
                <a:sym typeface="+mn-ea"/>
              </a:rPr>
              <a:t>集成学习：</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X</a:t>
            </a:r>
            <a:r>
              <a:rPr lang="en-US" sz="1600" dirty="0">
                <a:ea typeface="宋体" panose="02010600030101010101" pitchFamily="2" charset="-122"/>
                <a:sym typeface="+mn-ea"/>
              </a:rPr>
              <a:t>GB</a:t>
            </a:r>
            <a:r>
              <a:rPr sz="1600" dirty="0">
                <a:ea typeface="宋体" panose="02010600030101010101" pitchFamily="2" charset="-122"/>
                <a:sym typeface="+mn-ea"/>
              </a:rPr>
              <a:t>oost, </a:t>
            </a:r>
            <a:r>
              <a:rPr lang="en-US" sz="1600" dirty="0">
                <a:ea typeface="宋体" panose="02010600030101010101" pitchFamily="2" charset="-122"/>
                <a:sym typeface="+mn-ea"/>
              </a:rPr>
              <a:t>LightGBM,</a:t>
            </a:r>
            <a:r>
              <a:rPr sz="1600" dirty="0">
                <a:ea typeface="宋体" panose="02010600030101010101" pitchFamily="2" charset="-122"/>
                <a:sym typeface="+mn-ea"/>
              </a:rPr>
              <a:t> </a:t>
            </a:r>
            <a:r>
              <a:rPr lang="en-US" sz="1600" dirty="0">
                <a:ea typeface="宋体" panose="02010600030101010101" pitchFamily="2" charset="-122"/>
                <a:sym typeface="+mn-ea"/>
              </a:rPr>
              <a:t>C</a:t>
            </a:r>
            <a:r>
              <a:rPr sz="1600" dirty="0">
                <a:ea typeface="宋体" panose="02010600030101010101" pitchFamily="2" charset="-122"/>
                <a:sym typeface="+mn-ea"/>
              </a:rPr>
              <a:t>at</a:t>
            </a:r>
            <a:r>
              <a:rPr lang="en-US" sz="1600" dirty="0">
                <a:ea typeface="宋体" panose="02010600030101010101" pitchFamily="2" charset="-122"/>
                <a:sym typeface="+mn-ea"/>
              </a:rPr>
              <a:t>B</a:t>
            </a:r>
            <a:r>
              <a:rPr sz="1600" dirty="0">
                <a:ea typeface="宋体" panose="02010600030101010101" pitchFamily="2" charset="-122"/>
                <a:sym typeface="+mn-ea"/>
              </a:rPr>
              <a:t>oost</a:t>
            </a:r>
            <a:r>
              <a:rPr lang="en-US" sz="1600" dirty="0">
                <a:ea typeface="宋体" panose="02010600030101010101" pitchFamily="2" charset="-122"/>
                <a:sym typeface="+mn-ea"/>
              </a:rPr>
              <a:t>, NGBoost</a:t>
            </a:r>
            <a:r>
              <a:rPr sz="1600" dirty="0">
                <a:ea typeface="宋体" panose="02010600030101010101" pitchFamily="2" charset="-122"/>
                <a:sym typeface="+mn-ea"/>
              </a:rPr>
              <a:t>实际上是对GBDT方法的不同实现，针对同一目标、做了不同的优化处理</a:t>
            </a:r>
            <a:endParaRPr sz="1600" dirty="0">
              <a:ea typeface="宋体" panose="02010600030101010101" pitchFamily="2" charset="-122"/>
              <a:sym typeface="+mn-ea"/>
            </a:endParaRPr>
          </a:p>
        </p:txBody>
      </p:sp>
      <p:cxnSp>
        <p:nvCxnSpPr>
          <p:cNvPr id="3" name="直接箭头连接符 2"/>
          <p:cNvCxnSpPr/>
          <p:nvPr/>
        </p:nvCxnSpPr>
        <p:spPr>
          <a:xfrm>
            <a:off x="1277620" y="3505835"/>
            <a:ext cx="9396095" cy="0"/>
          </a:xfrm>
          <a:prstGeom prst="straightConnector1">
            <a:avLst/>
          </a:prstGeom>
          <a:noFill/>
          <a:ln w="38100" cap="flat">
            <a:solidFill>
              <a:schemeClr val="accent1"/>
            </a:solidFill>
            <a:prstDash val="solid"/>
            <a:miter lim="800000"/>
            <a:headEnd type="arrow"/>
            <a:tailEnd type="arrow"/>
          </a:ln>
        </p:spPr>
        <p:style>
          <a:lnRef idx="0">
            <a:scrgbClr r="0" g="0" b="0"/>
          </a:lnRef>
          <a:fillRef idx="0">
            <a:scrgbClr r="0" g="0" b="0"/>
          </a:fillRef>
          <a:effectRef idx="0">
            <a:scrgbClr r="0" g="0" b="0"/>
          </a:effectRef>
          <a:fontRef idx="none"/>
        </p:style>
      </p:cxnSp>
      <p:cxnSp>
        <p:nvCxnSpPr>
          <p:cNvPr id="4" name="直接箭头连接符 3"/>
          <p:cNvCxnSpPr/>
          <p:nvPr/>
        </p:nvCxnSpPr>
        <p:spPr>
          <a:xfrm>
            <a:off x="2096770" y="3492500"/>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5" name="直接箭头连接符 4"/>
          <p:cNvCxnSpPr/>
          <p:nvPr/>
        </p:nvCxnSpPr>
        <p:spPr>
          <a:xfrm>
            <a:off x="6397625" y="3505835"/>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6" name="直接箭头连接符 5"/>
          <p:cNvCxnSpPr/>
          <p:nvPr/>
        </p:nvCxnSpPr>
        <p:spPr>
          <a:xfrm>
            <a:off x="7675880" y="3492500"/>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7" name="直接箭头连接符 6"/>
          <p:cNvCxnSpPr/>
          <p:nvPr/>
        </p:nvCxnSpPr>
        <p:spPr>
          <a:xfrm>
            <a:off x="10191750" y="3505835"/>
            <a:ext cx="9525" cy="669290"/>
          </a:xfrm>
          <a:prstGeom prst="straightConnector1">
            <a:avLst/>
          </a:prstGeom>
          <a:noFill/>
          <a:ln w="1905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sp>
        <p:nvSpPr>
          <p:cNvPr id="24" name="Content Placeholder 2"/>
          <p:cNvSpPr txBox="1">
            <a:spLocks noGrp="1"/>
          </p:cNvSpPr>
          <p:nvPr/>
        </p:nvSpPr>
        <p:spPr>
          <a:xfrm>
            <a:off x="1666875" y="29444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March, 2014</a:t>
            </a:r>
            <a:endParaRPr lang="zh-CN" sz="1600" dirty="0">
              <a:ea typeface="宋体" panose="02010600030101010101" pitchFamily="2" charset="-122"/>
              <a:sym typeface="+mn-ea"/>
            </a:endParaRPr>
          </a:p>
        </p:txBody>
      </p:sp>
      <p:sp>
        <p:nvSpPr>
          <p:cNvPr id="8" name="Content Placeholder 2"/>
          <p:cNvSpPr txBox="1">
            <a:spLocks noGrp="1"/>
          </p:cNvSpPr>
          <p:nvPr/>
        </p:nvSpPr>
        <p:spPr>
          <a:xfrm>
            <a:off x="5946775" y="29444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Jan, 2017</a:t>
            </a:r>
            <a:endParaRPr lang="zh-CN" sz="1600" dirty="0">
              <a:ea typeface="宋体" panose="02010600030101010101" pitchFamily="2" charset="-122"/>
              <a:sym typeface="+mn-ea"/>
            </a:endParaRPr>
          </a:p>
        </p:txBody>
      </p:sp>
      <p:sp>
        <p:nvSpPr>
          <p:cNvPr id="9" name="Content Placeholder 2"/>
          <p:cNvSpPr txBox="1">
            <a:spLocks noGrp="1"/>
          </p:cNvSpPr>
          <p:nvPr/>
        </p:nvSpPr>
        <p:spPr>
          <a:xfrm>
            <a:off x="7268210" y="2931160"/>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April, 2017</a:t>
            </a:r>
            <a:endParaRPr lang="zh-CN" sz="1600" dirty="0">
              <a:ea typeface="宋体" panose="02010600030101010101" pitchFamily="2" charset="-122"/>
              <a:sym typeface="+mn-ea"/>
            </a:endParaRPr>
          </a:p>
        </p:txBody>
      </p:sp>
      <p:sp>
        <p:nvSpPr>
          <p:cNvPr id="10" name="Content Placeholder 2"/>
          <p:cNvSpPr txBox="1">
            <a:spLocks noGrp="1"/>
          </p:cNvSpPr>
          <p:nvPr/>
        </p:nvSpPr>
        <p:spPr>
          <a:xfrm>
            <a:off x="9715500" y="292544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Oct, 2019</a:t>
            </a:r>
            <a:endParaRPr lang="zh-CN" sz="1600" dirty="0">
              <a:ea typeface="宋体" panose="02010600030101010101" pitchFamily="2" charset="-122"/>
              <a:sym typeface="+mn-ea"/>
            </a:endParaRPr>
          </a:p>
        </p:txBody>
      </p:sp>
      <p:sp>
        <p:nvSpPr>
          <p:cNvPr id="11" name="Content Placeholder 2"/>
          <p:cNvSpPr txBox="1">
            <a:spLocks noGrp="1"/>
          </p:cNvSpPr>
          <p:nvPr/>
        </p:nvSpPr>
        <p:spPr>
          <a:xfrm>
            <a:off x="1455420" y="4161790"/>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由陈天奇提出，在</a:t>
            </a:r>
            <a:r>
              <a:rPr lang="en-US" altLang="zh-CN" sz="1600" dirty="0">
                <a:ea typeface="宋体" panose="02010600030101010101" pitchFamily="2" charset="-122"/>
                <a:sym typeface="+mn-ea"/>
              </a:rPr>
              <a:t>Kaggle</a:t>
            </a:r>
            <a:r>
              <a:rPr lang="zh-CN" altLang="zh-CN" sz="1600" dirty="0">
                <a:ea typeface="宋体" panose="02010600030101010101" pitchFamily="2" charset="-122"/>
                <a:sym typeface="+mn-ea"/>
              </a:rPr>
              <a:t>竞赛中大火</a:t>
            </a:r>
            <a:endParaRPr lang="zh-CN" sz="1600" dirty="0">
              <a:ea typeface="宋体" panose="02010600030101010101" pitchFamily="2" charset="-122"/>
              <a:sym typeface="+mn-ea"/>
            </a:endParaRPr>
          </a:p>
        </p:txBody>
      </p:sp>
      <p:sp>
        <p:nvSpPr>
          <p:cNvPr id="12" name="Content Placeholder 2"/>
          <p:cNvSpPr txBox="1">
            <a:spLocks noGrp="1"/>
          </p:cNvSpPr>
          <p:nvPr/>
        </p:nvSpPr>
        <p:spPr>
          <a:xfrm>
            <a:off x="5137785" y="419290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微软发布了第一个</a:t>
            </a: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稳定版本</a:t>
            </a:r>
            <a:endParaRPr lang="zh-CN" sz="1600" dirty="0">
              <a:ea typeface="宋体" panose="02010600030101010101" pitchFamily="2" charset="-122"/>
              <a:sym typeface="+mn-ea"/>
            </a:endParaRPr>
          </a:p>
        </p:txBody>
      </p:sp>
      <p:sp>
        <p:nvSpPr>
          <p:cNvPr id="13" name="Content Placeholder 2"/>
          <p:cNvSpPr txBox="1">
            <a:spLocks noGrp="1"/>
          </p:cNvSpPr>
          <p:nvPr/>
        </p:nvSpPr>
        <p:spPr>
          <a:xfrm>
            <a:off x="6992620" y="417258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Yandex</a:t>
            </a:r>
            <a:r>
              <a:rPr lang="zh-CN" altLang="zh-CN" sz="1600" dirty="0">
                <a:ea typeface="宋体" panose="02010600030101010101" pitchFamily="2" charset="-122"/>
                <a:sym typeface="+mn-ea"/>
              </a:rPr>
              <a:t>，俄罗斯科技公司开源了</a:t>
            </a:r>
            <a:r>
              <a:rPr lang="en-US" altLang="zh-CN" sz="1600" dirty="0">
                <a:ea typeface="宋体" panose="02010600030101010101" pitchFamily="2" charset="-122"/>
                <a:sym typeface="+mn-ea"/>
              </a:rPr>
              <a:t>CatBoost</a:t>
            </a:r>
            <a:endParaRPr lang="zh-CN" sz="1600" dirty="0">
              <a:ea typeface="宋体" panose="02010600030101010101" pitchFamily="2" charset="-122"/>
              <a:sym typeface="+mn-ea"/>
            </a:endParaRPr>
          </a:p>
        </p:txBody>
      </p:sp>
      <p:sp>
        <p:nvSpPr>
          <p:cNvPr id="14" name="Content Placeholder 2"/>
          <p:cNvSpPr txBox="1">
            <a:spLocks noGrp="1"/>
          </p:cNvSpPr>
          <p:nvPr/>
        </p:nvSpPr>
        <p:spPr>
          <a:xfrm>
            <a:off x="9500870" y="4191635"/>
            <a:ext cx="21209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Stanford </a:t>
            </a:r>
            <a:r>
              <a:rPr lang="zh-CN" altLang="zh-CN" sz="1600" dirty="0">
                <a:ea typeface="宋体" panose="02010600030101010101" pitchFamily="2" charset="-122"/>
                <a:sym typeface="+mn-ea"/>
              </a:rPr>
              <a:t>吴恩达团队提出</a:t>
            </a:r>
            <a:r>
              <a:rPr lang="en-US" altLang="zh-CN" sz="1600" dirty="0">
                <a:ea typeface="宋体" panose="02010600030101010101" pitchFamily="2" charset="-122"/>
                <a:sym typeface="+mn-ea"/>
              </a:rPr>
              <a:t>NGBoost</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https://arxiv.org/abs/1603.02754</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对于一个问题，</a:t>
            </a:r>
            <a:r>
              <a:rPr lang="en-US" altLang="zh-CN" sz="1600" dirty="0">
                <a:ea typeface="宋体" panose="02010600030101010101" pitchFamily="2" charset="-122"/>
                <a:sym typeface="+mn-ea"/>
              </a:rPr>
              <a:t>INPUT X: age, gender, occupation, .... </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1865630" y="3138805"/>
            <a:ext cx="2428875" cy="2276475"/>
          </a:xfrm>
          <a:prstGeom prst="rect">
            <a:avLst/>
          </a:prstGeom>
        </p:spPr>
      </p:pic>
      <p:sp>
        <p:nvSpPr>
          <p:cNvPr id="4" name="Content Placeholder 2"/>
          <p:cNvSpPr txBox="1">
            <a:spLocks noGrp="1"/>
          </p:cNvSpPr>
          <p:nvPr/>
        </p:nvSpPr>
        <p:spPr>
          <a:xfrm>
            <a:off x="5888355" y="1385570"/>
            <a:ext cx="62306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Target y: How does the person like computer games?</a:t>
            </a:r>
            <a:endParaRPr lang="en-US" alt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7" name="图片 6" descr="XGBoost-1"/>
          <p:cNvPicPr>
            <a:picLocks noChangeAspect="1"/>
          </p:cNvPicPr>
          <p:nvPr/>
        </p:nvPicPr>
        <p:blipFill>
          <a:blip r:embed="rId3"/>
          <a:stretch>
            <a:fillRect/>
          </a:stretch>
        </p:blipFill>
        <p:spPr>
          <a:xfrm>
            <a:off x="6176010" y="3034030"/>
            <a:ext cx="4552950" cy="2857500"/>
          </a:xfrm>
          <a:prstGeom prst="rect">
            <a:avLst/>
          </a:prstGeom>
        </p:spPr>
      </p:pic>
      <p:sp>
        <p:nvSpPr>
          <p:cNvPr id="10" name="右箭头 9"/>
          <p:cNvSpPr/>
          <p:nvPr/>
        </p:nvSpPr>
        <p:spPr>
          <a:xfrm>
            <a:off x="5542280" y="376682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文本框 2"/>
          <p:cNvSpPr txBox="1"/>
          <p:nvPr/>
        </p:nvSpPr>
        <p:spPr>
          <a:xfrm>
            <a:off x="7131050" y="5982335"/>
            <a:ext cx="273177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dirty="0">
                <a:ea typeface="宋体" panose="02010600030101010101" pitchFamily="2" charset="-122"/>
                <a:sym typeface="+mn-ea"/>
              </a:rPr>
              <a:t>每个叶子节点对应预测的分数</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文本框 4"/>
          <p:cNvSpPr txBox="1"/>
          <p:nvPr/>
        </p:nvSpPr>
        <p:spPr>
          <a:xfrm>
            <a:off x="1970405" y="5971540"/>
            <a:ext cx="255778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基学习器，采用</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4"/>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6991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XGBoost</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目标函数</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损失函数 </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正则化项</a:t>
            </a: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误差函数尽量拟合训练数据，正则化项鼓励简单的模型</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            用于</a:t>
            </a:r>
            <a:r>
              <a:rPr sz="1600" dirty="0">
                <a:ea typeface="宋体" panose="02010600030101010101" pitchFamily="2" charset="-122"/>
                <a:sym typeface="+mn-ea"/>
              </a:rPr>
              <a:t>控制树的复杂度，</a:t>
            </a:r>
            <a:r>
              <a:rPr lang="zh-CN" sz="1600" dirty="0">
                <a:ea typeface="宋体" panose="02010600030101010101" pitchFamily="2" charset="-122"/>
                <a:sym typeface="+mn-ea"/>
              </a:rPr>
              <a:t>防止</a:t>
            </a:r>
            <a:r>
              <a:rPr sz="1600" dirty="0">
                <a:ea typeface="宋体" panose="02010600030101010101" pitchFamily="2" charset="-122"/>
                <a:sym typeface="+mn-ea"/>
              </a:rPr>
              <a:t>过拟合</a:t>
            </a:r>
            <a:r>
              <a:rPr lang="zh-CN" sz="1600" dirty="0">
                <a:ea typeface="宋体" panose="02010600030101010101" pitchFamily="2" charset="-122"/>
                <a:sym typeface="+mn-ea"/>
              </a:rPr>
              <a:t>，使得模型更简化，也使得最终的模型的预测结果更稳定</a:t>
            </a:r>
            <a:endParaRPr lang="zh-CN"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对象 -2147482616"/>
          <p:cNvGraphicFramePr>
            <a:graphicFrameLocks noChangeAspect="1"/>
          </p:cNvGraphicFramePr>
          <p:nvPr/>
        </p:nvGraphicFramePr>
        <p:xfrm>
          <a:off x="1606551" y="2293303"/>
          <a:ext cx="2102485" cy="332105"/>
        </p:xfrm>
        <a:graphic>
          <a:graphicData uri="http://schemas.openxmlformats.org/presentationml/2006/ole">
            <mc:AlternateContent xmlns:mc="http://schemas.openxmlformats.org/markup-compatibility/2006">
              <mc:Choice xmlns:v="urn:schemas-microsoft-com:vml" Requires="v">
                <p:oleObj spid="_x0000_s2" name="" r:id="rId1" imgW="1384300" imgH="215900" progId="Equation.KSEE3">
                  <p:embed/>
                </p:oleObj>
              </mc:Choice>
              <mc:Fallback>
                <p:oleObj name="" r:id="rId1" imgW="1384300" imgH="215900" progId="Equation.KSEE3">
                  <p:embed/>
                  <p:pic>
                    <p:nvPicPr>
                      <p:cNvPr id="0" name="对象 -2147482616"/>
                      <p:cNvPicPr/>
                      <p:nvPr/>
                    </p:nvPicPr>
                    <p:blipFill>
                      <a:blip r:embed="rId2"/>
                      <a:stretch>
                        <a:fillRect/>
                      </a:stretch>
                    </p:blipFill>
                    <p:spPr>
                      <a:xfrm>
                        <a:off x="1606551" y="2293303"/>
                        <a:ext cx="2102485" cy="332105"/>
                      </a:xfrm>
                      <a:prstGeom prst="rect">
                        <a:avLst/>
                      </a:prstGeom>
                      <a:noFill/>
                      <a:ln w="38100">
                        <a:noFill/>
                        <a:miter/>
                      </a:ln>
                    </p:spPr>
                  </p:pic>
                </p:oleObj>
              </mc:Fallback>
            </mc:AlternateContent>
          </a:graphicData>
        </a:graphic>
      </p:graphicFrame>
      <p:sp>
        <p:nvSpPr>
          <p:cNvPr id="11" name="右箭头 10"/>
          <p:cNvSpPr/>
          <p:nvPr/>
        </p:nvSpPr>
        <p:spPr>
          <a:xfrm rot="8160000">
            <a:off x="2345690" y="26028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Content Placeholder 2"/>
          <p:cNvSpPr txBox="1">
            <a:spLocks noGrp="1"/>
          </p:cNvSpPr>
          <p:nvPr/>
        </p:nvSpPr>
        <p:spPr>
          <a:xfrm>
            <a:off x="975360" y="2830195"/>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损失函数：拟合数据</a:t>
            </a:r>
            <a:endParaRPr lang="zh-CN" sz="1600" dirty="0">
              <a:ea typeface="宋体" panose="02010600030101010101" pitchFamily="2" charset="-122"/>
              <a:sym typeface="+mn-ea"/>
            </a:endParaRPr>
          </a:p>
        </p:txBody>
      </p:sp>
      <p:sp>
        <p:nvSpPr>
          <p:cNvPr id="5" name="Content Placeholder 2"/>
          <p:cNvSpPr txBox="1">
            <a:spLocks noGrp="1"/>
          </p:cNvSpPr>
          <p:nvPr/>
        </p:nvSpPr>
        <p:spPr>
          <a:xfrm>
            <a:off x="3199765" y="2820670"/>
            <a:ext cx="279590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正则化项：惩罚复杂模型</a:t>
            </a:r>
            <a:endParaRPr lang="zh-CN" sz="1600" dirty="0">
              <a:ea typeface="宋体" panose="02010600030101010101" pitchFamily="2" charset="-122"/>
              <a:sym typeface="+mn-ea"/>
            </a:endParaRPr>
          </a:p>
        </p:txBody>
      </p:sp>
      <p:sp>
        <p:nvSpPr>
          <p:cNvPr id="6" name="右箭头 5"/>
          <p:cNvSpPr/>
          <p:nvPr/>
        </p:nvSpPr>
        <p:spPr>
          <a:xfrm rot="3180000">
            <a:off x="3285490" y="26028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0" name="图片 9" descr="XGBoost-1"/>
          <p:cNvPicPr>
            <a:picLocks noChangeAspect="1"/>
          </p:cNvPicPr>
          <p:nvPr/>
        </p:nvPicPr>
        <p:blipFill>
          <a:blip r:embed="rId3"/>
          <a:stretch>
            <a:fillRect/>
          </a:stretch>
        </p:blipFill>
        <p:spPr>
          <a:xfrm>
            <a:off x="6405245" y="2170430"/>
            <a:ext cx="4552950" cy="2857500"/>
          </a:xfrm>
          <a:prstGeom prst="rect">
            <a:avLst/>
          </a:prstGeom>
        </p:spPr>
      </p:pic>
      <p:graphicFrame>
        <p:nvGraphicFramePr>
          <p:cNvPr id="12" name="对象 -2147482616"/>
          <p:cNvGraphicFramePr>
            <a:graphicFrameLocks noChangeAspect="1"/>
          </p:cNvGraphicFramePr>
          <p:nvPr/>
        </p:nvGraphicFramePr>
        <p:xfrm>
          <a:off x="6980873" y="1838643"/>
          <a:ext cx="1158240" cy="371475"/>
        </p:xfrm>
        <a:graphic>
          <a:graphicData uri="http://schemas.openxmlformats.org/presentationml/2006/ole">
            <mc:AlternateContent xmlns:mc="http://schemas.openxmlformats.org/markup-compatibility/2006">
              <mc:Choice xmlns:v="urn:schemas-microsoft-com:vml" Requires="v">
                <p:oleObj spid="_x0000_s4" name="" r:id="rId4" imgW="762000" imgH="241300" progId="Equation.KSEE3">
                  <p:embed/>
                </p:oleObj>
              </mc:Choice>
              <mc:Fallback>
                <p:oleObj name="" r:id="rId4" imgW="762000" imgH="241300" progId="Equation.KSEE3">
                  <p:embed/>
                  <p:pic>
                    <p:nvPicPr>
                      <p:cNvPr id="0" name="对象 -2147482616"/>
                      <p:cNvPicPr/>
                      <p:nvPr/>
                    </p:nvPicPr>
                    <p:blipFill>
                      <a:blip r:embed="rId5"/>
                      <a:stretch>
                        <a:fillRect/>
                      </a:stretch>
                    </p:blipFill>
                    <p:spPr>
                      <a:xfrm>
                        <a:off x="6980873" y="1838643"/>
                        <a:ext cx="1158240" cy="371475"/>
                      </a:xfrm>
                      <a:prstGeom prst="rect">
                        <a:avLst/>
                      </a:prstGeom>
                      <a:noFill/>
                      <a:ln w="38100">
                        <a:noFill/>
                        <a:miter/>
                      </a:ln>
                    </p:spPr>
                  </p:pic>
                </p:oleObj>
              </mc:Fallback>
            </mc:AlternateContent>
          </a:graphicData>
        </a:graphic>
      </p:graphicFrame>
      <p:sp>
        <p:nvSpPr>
          <p:cNvPr id="14" name="Content Placeholder 2"/>
          <p:cNvSpPr txBox="1">
            <a:spLocks noGrp="1"/>
          </p:cNvSpPr>
          <p:nvPr/>
        </p:nvSpPr>
        <p:spPr>
          <a:xfrm>
            <a:off x="8320405" y="1727200"/>
            <a:ext cx="3585210" cy="4832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w </a:t>
            </a:r>
            <a:r>
              <a:rPr lang="zh-CN" altLang="zh-CN" sz="1600" dirty="0">
                <a:ea typeface="宋体" panose="02010600030101010101" pitchFamily="2" charset="-122"/>
                <a:sym typeface="+mn-ea"/>
              </a:rPr>
              <a:t>代表叶子向量， </a:t>
            </a:r>
            <a:r>
              <a:rPr lang="en-US" altLang="zh-CN" sz="1600" dirty="0">
                <a:ea typeface="宋体" panose="02010600030101010101" pitchFamily="2" charset="-122"/>
                <a:sym typeface="+mn-ea"/>
              </a:rPr>
              <a:t>q</a:t>
            </a:r>
            <a:r>
              <a:rPr lang="zh-CN" altLang="zh-CN" sz="1600" dirty="0">
                <a:ea typeface="宋体" panose="02010600030101010101" pitchFamily="2" charset="-122"/>
                <a:sym typeface="+mn-ea"/>
              </a:rPr>
              <a:t>表示树的结构</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6" name="对象 -2147482616"/>
          <p:cNvGraphicFramePr>
            <a:graphicFrameLocks noChangeAspect="1"/>
          </p:cNvGraphicFramePr>
          <p:nvPr/>
        </p:nvGraphicFramePr>
        <p:xfrm>
          <a:off x="1276668" y="4699953"/>
          <a:ext cx="2122170" cy="683895"/>
        </p:xfrm>
        <a:graphic>
          <a:graphicData uri="http://schemas.openxmlformats.org/presentationml/2006/ole">
            <mc:AlternateContent xmlns:mc="http://schemas.openxmlformats.org/markup-compatibility/2006">
              <mc:Choice xmlns:v="urn:schemas-microsoft-com:vml" Requires="v">
                <p:oleObj spid="_x0000_s7" name="" r:id="rId6" imgW="1397000" imgH="444500" progId="Equation.KSEE3">
                  <p:embed/>
                </p:oleObj>
              </mc:Choice>
              <mc:Fallback>
                <p:oleObj name="" r:id="rId6" imgW="1397000" imgH="444500" progId="Equation.KSEE3">
                  <p:embed/>
                  <p:pic>
                    <p:nvPicPr>
                      <p:cNvPr id="0" name="对象 -2147482616"/>
                      <p:cNvPicPr/>
                      <p:nvPr/>
                    </p:nvPicPr>
                    <p:blipFill>
                      <a:blip r:embed="rId7"/>
                      <a:stretch>
                        <a:fillRect/>
                      </a:stretch>
                    </p:blipFill>
                    <p:spPr>
                      <a:xfrm>
                        <a:off x="1276668" y="4699953"/>
                        <a:ext cx="2122170" cy="683895"/>
                      </a:xfrm>
                      <a:prstGeom prst="rect">
                        <a:avLst/>
                      </a:prstGeom>
                      <a:noFill/>
                      <a:ln w="38100">
                        <a:noFill/>
                        <a:miter/>
                      </a:ln>
                    </p:spPr>
                  </p:pic>
                </p:oleObj>
              </mc:Fallback>
            </mc:AlternateContent>
          </a:graphicData>
        </a:graphic>
      </p:graphicFrame>
      <p:sp>
        <p:nvSpPr>
          <p:cNvPr id="18" name="右箭头 17"/>
          <p:cNvSpPr/>
          <p:nvPr/>
        </p:nvSpPr>
        <p:spPr>
          <a:xfrm rot="8160000">
            <a:off x="1795145" y="52190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9" name="右箭头 18"/>
          <p:cNvSpPr/>
          <p:nvPr/>
        </p:nvSpPr>
        <p:spPr>
          <a:xfrm rot="3180000">
            <a:off x="3237865" y="52152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Content Placeholder 2"/>
          <p:cNvSpPr txBox="1">
            <a:spLocks noGrp="1"/>
          </p:cNvSpPr>
          <p:nvPr/>
        </p:nvSpPr>
        <p:spPr>
          <a:xfrm>
            <a:off x="858520" y="5572760"/>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T</a:t>
            </a:r>
            <a:r>
              <a:rPr lang="zh-CN" sz="1600" dirty="0">
                <a:ea typeface="宋体" panose="02010600030101010101" pitchFamily="2" charset="-122"/>
                <a:sym typeface="+mn-ea"/>
              </a:rPr>
              <a:t>：叶子数量</a:t>
            </a:r>
            <a:endParaRPr lang="zh-CN" sz="1600" dirty="0">
              <a:ea typeface="宋体" panose="02010600030101010101" pitchFamily="2" charset="-122"/>
              <a:sym typeface="+mn-ea"/>
            </a:endParaRPr>
          </a:p>
        </p:txBody>
      </p:sp>
      <p:sp>
        <p:nvSpPr>
          <p:cNvPr id="21" name="Content Placeholder 2"/>
          <p:cNvSpPr txBox="1">
            <a:spLocks noGrp="1"/>
          </p:cNvSpPr>
          <p:nvPr/>
        </p:nvSpPr>
        <p:spPr>
          <a:xfrm>
            <a:off x="2616200" y="5553710"/>
            <a:ext cx="279590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wj</a:t>
            </a:r>
            <a:r>
              <a:rPr lang="zh-CN" altLang="en-US" sz="1600" dirty="0">
                <a:ea typeface="宋体" panose="02010600030101010101" pitchFamily="2" charset="-122"/>
                <a:sym typeface="+mn-ea"/>
              </a:rPr>
              <a:t>：叶子分数的</a:t>
            </a:r>
            <a:r>
              <a:rPr lang="en-US" altLang="zh-CN" sz="1600" dirty="0">
                <a:ea typeface="宋体" panose="02010600030101010101" pitchFamily="2" charset="-122"/>
                <a:sym typeface="+mn-ea"/>
              </a:rPr>
              <a:t>L2</a:t>
            </a:r>
            <a:r>
              <a:rPr lang="zh-CN" altLang="en-US" sz="1600" dirty="0">
                <a:ea typeface="宋体" panose="02010600030101010101" pitchFamily="2" charset="-122"/>
                <a:sym typeface="+mn-ea"/>
              </a:rPr>
              <a:t>正则项</a:t>
            </a:r>
            <a:endParaRPr lang="zh-CN" altLang="en-US" sz="1600" dirty="0">
              <a:ea typeface="宋体" panose="02010600030101010101" pitchFamily="2" charset="-122"/>
              <a:sym typeface="+mn-ea"/>
            </a:endParaRPr>
          </a:p>
        </p:txBody>
      </p:sp>
      <p:graphicFrame>
        <p:nvGraphicFramePr>
          <p:cNvPr id="22" name="对象 -2147482616"/>
          <p:cNvGraphicFramePr>
            <a:graphicFrameLocks noChangeAspect="1"/>
          </p:cNvGraphicFramePr>
          <p:nvPr/>
        </p:nvGraphicFramePr>
        <p:xfrm>
          <a:off x="7791451" y="5110798"/>
          <a:ext cx="2546985" cy="606425"/>
        </p:xfrm>
        <a:graphic>
          <a:graphicData uri="http://schemas.openxmlformats.org/presentationml/2006/ole">
            <mc:AlternateContent xmlns:mc="http://schemas.openxmlformats.org/markup-compatibility/2006">
              <mc:Choice xmlns:v="urn:schemas-microsoft-com:vml" Requires="v">
                <p:oleObj spid="_x0000_s9" name="" r:id="rId8" imgW="1676400" imgH="393700" progId="Equation.KSEE3">
                  <p:embed/>
                </p:oleObj>
              </mc:Choice>
              <mc:Fallback>
                <p:oleObj name="" r:id="rId8" imgW="1676400" imgH="393700" progId="Equation.KSEE3">
                  <p:embed/>
                  <p:pic>
                    <p:nvPicPr>
                      <p:cNvPr id="0" name="对象 -2147482616"/>
                      <p:cNvPicPr/>
                      <p:nvPr/>
                    </p:nvPicPr>
                    <p:blipFill>
                      <a:blip r:embed="rId9"/>
                      <a:stretch>
                        <a:fillRect/>
                      </a:stretch>
                    </p:blipFill>
                    <p:spPr>
                      <a:xfrm>
                        <a:off x="7791451" y="5110798"/>
                        <a:ext cx="2546985" cy="606425"/>
                      </a:xfrm>
                      <a:prstGeom prst="rect">
                        <a:avLst/>
                      </a:prstGeom>
                      <a:noFill/>
                      <a:ln w="38100">
                        <a:noFill/>
                        <a:miter/>
                      </a:ln>
                    </p:spPr>
                  </p:pic>
                </p:oleObj>
              </mc:Fallback>
            </mc:AlternateContent>
          </a:graphicData>
        </a:graphic>
      </p:graphicFrame>
      <p:graphicFrame>
        <p:nvGraphicFramePr>
          <p:cNvPr id="24" name="对象 -2147482616"/>
          <p:cNvGraphicFramePr>
            <a:graphicFrameLocks noChangeAspect="1"/>
          </p:cNvGraphicFramePr>
          <p:nvPr/>
        </p:nvGraphicFramePr>
        <p:xfrm>
          <a:off x="821373" y="3950336"/>
          <a:ext cx="579120" cy="351790"/>
        </p:xfrm>
        <a:graphic>
          <a:graphicData uri="http://schemas.openxmlformats.org/presentationml/2006/ole">
            <mc:AlternateContent xmlns:mc="http://schemas.openxmlformats.org/markup-compatibility/2006">
              <mc:Choice xmlns:v="urn:schemas-microsoft-com:vml" Requires="v">
                <p:oleObj spid="_x0000_s13" name="" r:id="rId10" imgW="381000" imgH="228600" progId="Equation.KSEE3">
                  <p:embed/>
                </p:oleObj>
              </mc:Choice>
              <mc:Fallback>
                <p:oleObj name="" r:id="rId10" imgW="381000" imgH="228600" progId="Equation.KSEE3">
                  <p:embed/>
                  <p:pic>
                    <p:nvPicPr>
                      <p:cNvPr id="0" name="对象 -2147482616"/>
                      <p:cNvPicPr/>
                      <p:nvPr/>
                    </p:nvPicPr>
                    <p:blipFill>
                      <a:blip r:embed="rId11"/>
                      <a:stretch>
                        <a:fillRect/>
                      </a:stretch>
                    </p:blipFill>
                    <p:spPr>
                      <a:xfrm>
                        <a:off x="821373" y="3950336"/>
                        <a:ext cx="579120" cy="35179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858203" y="6078538"/>
          <a:ext cx="193040" cy="254635"/>
        </p:xfrm>
        <a:graphic>
          <a:graphicData uri="http://schemas.openxmlformats.org/presentationml/2006/ole">
            <mc:AlternateContent xmlns:mc="http://schemas.openxmlformats.org/markup-compatibility/2006">
              <mc:Choice xmlns:v="urn:schemas-microsoft-com:vml" Requires="v">
                <p:oleObj spid="_x0000_s17" name="" r:id="rId12" imgW="127000" imgH="165100" progId="Equation.KSEE3">
                  <p:embed/>
                </p:oleObj>
              </mc:Choice>
              <mc:Fallback>
                <p:oleObj name="" r:id="rId12" imgW="127000" imgH="165100" progId="Equation.KSEE3">
                  <p:embed/>
                  <p:pic>
                    <p:nvPicPr>
                      <p:cNvPr id="0" name="对象 -2147482616"/>
                      <p:cNvPicPr/>
                      <p:nvPr/>
                    </p:nvPicPr>
                    <p:blipFill>
                      <a:blip r:embed="rId13"/>
                      <a:stretch>
                        <a:fillRect/>
                      </a:stretch>
                    </p:blipFill>
                    <p:spPr>
                      <a:xfrm>
                        <a:off x="858203" y="6078538"/>
                        <a:ext cx="193040" cy="254635"/>
                      </a:xfrm>
                      <a:prstGeom prst="rect">
                        <a:avLst/>
                      </a:prstGeom>
                      <a:noFill/>
                      <a:ln w="38100">
                        <a:noFill/>
                        <a:miter/>
                      </a:ln>
                    </p:spPr>
                  </p:pic>
                </p:oleObj>
              </mc:Fallback>
            </mc:AlternateContent>
          </a:graphicData>
        </a:graphic>
      </p:graphicFrame>
      <p:sp>
        <p:nvSpPr>
          <p:cNvPr id="23" name="Content Placeholder 2"/>
          <p:cNvSpPr txBox="1">
            <a:spLocks noGrp="1"/>
          </p:cNvSpPr>
          <p:nvPr/>
        </p:nvSpPr>
        <p:spPr>
          <a:xfrm>
            <a:off x="956310" y="5926455"/>
            <a:ext cx="3793490"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：加入新叶子节点引入的复杂度代价</a:t>
            </a:r>
            <a:endParaRPr lang="zh-CN" sz="1600" dirty="0">
              <a:ea typeface="宋体" panose="02010600030101010101" pitchFamily="2" charset="-122"/>
              <a:sym typeface="+mn-ea"/>
            </a:endParaRPr>
          </a:p>
        </p:txBody>
      </p:sp>
    </p:spTree>
    <p:custDataLst>
      <p:tags r:id="rId14"/>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1992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Tree Ensemble 集成学习 ：</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单个</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回归树过于简单，可以通过多个</a:t>
            </a:r>
            <a:r>
              <a:rPr lang="en-US" altLang="zh-CN" sz="1600" dirty="0">
                <a:ea typeface="宋体" panose="02010600030101010101" pitchFamily="2" charset="-122"/>
                <a:sym typeface="+mn-ea"/>
              </a:rPr>
              <a:t>CART</a:t>
            </a:r>
            <a:r>
              <a:rPr lang="zh-CN" altLang="en-US" sz="1600" dirty="0">
                <a:ea typeface="宋体" panose="02010600030101010101" pitchFamily="2" charset="-122"/>
                <a:sym typeface="+mn-ea"/>
              </a:rPr>
              <a:t>回归树组成一个强学习器</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预测函数，</a:t>
            </a:r>
            <a:r>
              <a:rPr lang="en-US" altLang="zh-CN" sz="1600" dirty="0">
                <a:ea typeface="宋体" panose="02010600030101010101" pitchFamily="2" charset="-122"/>
                <a:sym typeface="+mn-ea"/>
              </a:rPr>
              <a:t>样本的预测结果=每棵树预测分数</a:t>
            </a:r>
            <a:r>
              <a:rPr lang="zh-CN" altLang="en-US" sz="1600" dirty="0">
                <a:ea typeface="宋体" panose="02010600030101010101" pitchFamily="2" charset="-122"/>
                <a:sym typeface="+mn-ea"/>
              </a:rPr>
              <a:t>之和</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目标函数优化</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正则项是由叶子结点的数量和叶子结点权重的平方和决定</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10" name="右箭头 9"/>
          <p:cNvSpPr/>
          <p:nvPr/>
        </p:nvSpPr>
        <p:spPr>
          <a:xfrm>
            <a:off x="5542280" y="368109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descr="XGBoost-2"/>
          <p:cNvPicPr>
            <a:picLocks noChangeAspect="1"/>
          </p:cNvPicPr>
          <p:nvPr/>
        </p:nvPicPr>
        <p:blipFill>
          <a:blip r:embed="rId1"/>
          <a:stretch>
            <a:fillRect/>
          </a:stretch>
        </p:blipFill>
        <p:spPr>
          <a:xfrm>
            <a:off x="4798060" y="1835150"/>
            <a:ext cx="7241540" cy="3528060"/>
          </a:xfrm>
          <a:prstGeom prst="rect">
            <a:avLst/>
          </a:prstGeom>
        </p:spPr>
      </p:pic>
      <p:graphicFrame>
        <p:nvGraphicFramePr>
          <p:cNvPr id="8" name="对象 -2147482616"/>
          <p:cNvGraphicFramePr>
            <a:graphicFrameLocks noChangeAspect="1"/>
          </p:cNvGraphicFramePr>
          <p:nvPr/>
        </p:nvGraphicFramePr>
        <p:xfrm>
          <a:off x="2042796" y="3408363"/>
          <a:ext cx="1311275" cy="664845"/>
        </p:xfrm>
        <a:graphic>
          <a:graphicData uri="http://schemas.openxmlformats.org/presentationml/2006/ole">
            <mc:AlternateContent xmlns:mc="http://schemas.openxmlformats.org/markup-compatibility/2006">
              <mc:Choice xmlns:v="urn:schemas-microsoft-com:vml" Requires="v">
                <p:oleObj spid="_x0000_s2" name="" r:id="rId2" imgW="862965" imgH="431800" progId="Equation.KSEE3">
                  <p:embed/>
                </p:oleObj>
              </mc:Choice>
              <mc:Fallback>
                <p:oleObj name="" r:id="rId2" imgW="862965" imgH="431800" progId="Equation.KSEE3">
                  <p:embed/>
                  <p:pic>
                    <p:nvPicPr>
                      <p:cNvPr id="0" name="对象 -2147482616"/>
                      <p:cNvPicPr/>
                      <p:nvPr/>
                    </p:nvPicPr>
                    <p:blipFill>
                      <a:blip r:embed="rId3"/>
                      <a:stretch>
                        <a:fillRect/>
                      </a:stretch>
                    </p:blipFill>
                    <p:spPr>
                      <a:xfrm>
                        <a:off x="2042796" y="3408363"/>
                        <a:ext cx="1311275" cy="66484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508126" y="4541521"/>
          <a:ext cx="2933065" cy="528320"/>
        </p:xfrm>
        <a:graphic>
          <a:graphicData uri="http://schemas.openxmlformats.org/presentationml/2006/ole">
            <mc:AlternateContent xmlns:mc="http://schemas.openxmlformats.org/markup-compatibility/2006">
              <mc:Choice xmlns:v="urn:schemas-microsoft-com:vml" Requires="v">
                <p:oleObj spid="_x0000_s4" name="" r:id="rId4" imgW="1930400" imgH="342900" progId="Equation.KSEE3">
                  <p:embed/>
                </p:oleObj>
              </mc:Choice>
              <mc:Fallback>
                <p:oleObj name="" r:id="rId4" imgW="1930400" imgH="342900" progId="Equation.KSEE3">
                  <p:embed/>
                  <p:pic>
                    <p:nvPicPr>
                      <p:cNvPr id="0" name="对象 -2147482616"/>
                      <p:cNvPicPr/>
                      <p:nvPr/>
                    </p:nvPicPr>
                    <p:blipFill>
                      <a:blip r:embed="rId5"/>
                      <a:stretch>
                        <a:fillRect/>
                      </a:stretch>
                    </p:blipFill>
                    <p:spPr>
                      <a:xfrm>
                        <a:off x="1508126" y="4541521"/>
                        <a:ext cx="2933065" cy="528320"/>
                      </a:xfrm>
                      <a:prstGeom prst="rect">
                        <a:avLst/>
                      </a:prstGeom>
                      <a:noFill/>
                      <a:ln w="38100">
                        <a:noFill/>
                        <a:miter/>
                      </a:ln>
                    </p:spPr>
                  </p:pic>
                </p:oleObj>
              </mc:Fallback>
            </mc:AlternateContent>
          </a:graphicData>
        </a:graphic>
      </p:graphicFrame>
      <p:sp>
        <p:nvSpPr>
          <p:cNvPr id="19" name="右箭头 18"/>
          <p:cNvSpPr/>
          <p:nvPr/>
        </p:nvSpPr>
        <p:spPr>
          <a:xfrm rot="8520000">
            <a:off x="3681730" y="505523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6" name="对象 -2147482616"/>
          <p:cNvGraphicFramePr>
            <a:graphicFrameLocks noChangeAspect="1"/>
          </p:cNvGraphicFramePr>
          <p:nvPr/>
        </p:nvGraphicFramePr>
        <p:xfrm>
          <a:off x="1641158" y="5104448"/>
          <a:ext cx="1910080" cy="606425"/>
        </p:xfrm>
        <a:graphic>
          <a:graphicData uri="http://schemas.openxmlformats.org/presentationml/2006/ole">
            <mc:AlternateContent xmlns:mc="http://schemas.openxmlformats.org/markup-compatibility/2006">
              <mc:Choice xmlns:v="urn:schemas-microsoft-com:vml" Requires="v">
                <p:oleObj spid="_x0000_s5" name="" r:id="rId6" imgW="1257300" imgH="393700" progId="Equation.KSEE3">
                  <p:embed/>
                </p:oleObj>
              </mc:Choice>
              <mc:Fallback>
                <p:oleObj name="" r:id="rId6" imgW="1257300" imgH="393700" progId="Equation.KSEE3">
                  <p:embed/>
                  <p:pic>
                    <p:nvPicPr>
                      <p:cNvPr id="0" name="对象 -2147482616"/>
                      <p:cNvPicPr/>
                      <p:nvPr/>
                    </p:nvPicPr>
                    <p:blipFill>
                      <a:blip r:embed="rId7"/>
                      <a:stretch>
                        <a:fillRect/>
                      </a:stretch>
                    </p:blipFill>
                    <p:spPr>
                      <a:xfrm>
                        <a:off x="1641158" y="5104448"/>
                        <a:ext cx="1910080" cy="606425"/>
                      </a:xfrm>
                      <a:prstGeom prst="rect">
                        <a:avLst/>
                      </a:prstGeom>
                      <a:noFill/>
                      <a:ln w="38100">
                        <a:noFill/>
                        <a:miter/>
                      </a:ln>
                    </p:spPr>
                  </p:pic>
                </p:oleObj>
              </mc:Fallback>
            </mc:AlternateContent>
          </a:graphicData>
        </a:graphic>
      </p:graphicFrame>
    </p:spTree>
    <p:custDataLst>
      <p:tags r:id="rId8"/>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1992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的目标函数</a:t>
            </a:r>
            <a:r>
              <a:rPr lang="zh-CN" sz="1600" dirty="0">
                <a:ea typeface="宋体" panose="02010600030101010101" pitchFamily="2" charset="-122"/>
                <a:sym typeface="+mn-ea"/>
              </a:rPr>
              <a:t> ：</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对目标函数改进，进行二阶泰勒展开：</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定义</a:t>
            </a: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6" name="对象 -2147482616"/>
          <p:cNvGraphicFramePr>
            <a:graphicFrameLocks noChangeAspect="1"/>
          </p:cNvGraphicFramePr>
          <p:nvPr/>
        </p:nvGraphicFramePr>
        <p:xfrm>
          <a:off x="1054735" y="1946911"/>
          <a:ext cx="4342765" cy="665480"/>
        </p:xfrm>
        <a:graphic>
          <a:graphicData uri="http://schemas.openxmlformats.org/presentationml/2006/ole">
            <mc:AlternateContent xmlns:mc="http://schemas.openxmlformats.org/markup-compatibility/2006">
              <mc:Choice xmlns:v="urn:schemas-microsoft-com:vml" Requires="v">
                <p:oleObj spid="_x0000_s2" name="" r:id="rId1" imgW="2857500" imgH="431800" progId="Equation.KSEE3">
                  <p:embed/>
                </p:oleObj>
              </mc:Choice>
              <mc:Fallback>
                <p:oleObj name="" r:id="rId1" imgW="2857500" imgH="431800" progId="Equation.KSEE3">
                  <p:embed/>
                  <p:pic>
                    <p:nvPicPr>
                      <p:cNvPr id="0" name="对象 -2147482616"/>
                      <p:cNvPicPr/>
                      <p:nvPr/>
                    </p:nvPicPr>
                    <p:blipFill>
                      <a:blip r:embed="rId2"/>
                      <a:stretch>
                        <a:fillRect/>
                      </a:stretch>
                    </p:blipFill>
                    <p:spPr>
                      <a:xfrm>
                        <a:off x="1054735" y="1946911"/>
                        <a:ext cx="4342765" cy="665480"/>
                      </a:xfrm>
                      <a:prstGeom prst="rect">
                        <a:avLst/>
                      </a:prstGeom>
                      <a:noFill/>
                      <a:ln w="38100">
                        <a:noFill/>
                        <a:miter/>
                      </a:ln>
                    </p:spPr>
                  </p:pic>
                </p:oleObj>
              </mc:Fallback>
            </mc:AlternateContent>
          </a:graphicData>
        </a:graphic>
      </p:graphicFrame>
      <p:graphicFrame>
        <p:nvGraphicFramePr>
          <p:cNvPr id="16" name="对象 -2147482616"/>
          <p:cNvGraphicFramePr>
            <a:graphicFrameLocks noChangeAspect="1"/>
          </p:cNvGraphicFramePr>
          <p:nvPr/>
        </p:nvGraphicFramePr>
        <p:xfrm>
          <a:off x="1035685" y="2859723"/>
          <a:ext cx="3762375" cy="606425"/>
        </p:xfrm>
        <a:graphic>
          <a:graphicData uri="http://schemas.openxmlformats.org/presentationml/2006/ole">
            <mc:AlternateContent xmlns:mc="http://schemas.openxmlformats.org/markup-compatibility/2006">
              <mc:Choice xmlns:v="urn:schemas-microsoft-com:vml" Requires="v">
                <p:oleObj spid="_x0000_s3" name="" r:id="rId3" imgW="2476500" imgH="393700" progId="Equation.KSEE3">
                  <p:embed/>
                </p:oleObj>
              </mc:Choice>
              <mc:Fallback>
                <p:oleObj name="" r:id="rId3" imgW="2476500" imgH="393700" progId="Equation.KSEE3">
                  <p:embed/>
                  <p:pic>
                    <p:nvPicPr>
                      <p:cNvPr id="0" name="对象 -2147482616"/>
                      <p:cNvPicPr/>
                      <p:nvPr/>
                    </p:nvPicPr>
                    <p:blipFill>
                      <a:blip r:embed="rId4"/>
                      <a:stretch>
                        <a:fillRect/>
                      </a:stretch>
                    </p:blipFill>
                    <p:spPr>
                      <a:xfrm>
                        <a:off x="1035685" y="2859723"/>
                        <a:ext cx="3762375" cy="60642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071880" y="3845560"/>
          <a:ext cx="2086610" cy="480060"/>
        </p:xfrm>
        <a:graphic>
          <a:graphicData uri="http://schemas.openxmlformats.org/presentationml/2006/ole">
            <mc:AlternateContent xmlns:mc="http://schemas.openxmlformats.org/markup-compatibility/2006">
              <mc:Choice xmlns:v="urn:schemas-microsoft-com:vml" Requires="v">
                <p:oleObj spid="_x0000_s5" name="" r:id="rId5" imgW="1231265" imgH="279400" progId="Equation.KSEE3">
                  <p:embed/>
                </p:oleObj>
              </mc:Choice>
              <mc:Fallback>
                <p:oleObj name="" r:id="rId5" imgW="1231265" imgH="279400" progId="Equation.KSEE3">
                  <p:embed/>
                  <p:pic>
                    <p:nvPicPr>
                      <p:cNvPr id="0" name="对象 -2147482616"/>
                      <p:cNvPicPr/>
                      <p:nvPr/>
                    </p:nvPicPr>
                    <p:blipFill>
                      <a:blip r:embed="rId6"/>
                      <a:stretch>
                        <a:fillRect/>
                      </a:stretch>
                    </p:blipFill>
                    <p:spPr>
                      <a:xfrm>
                        <a:off x="1071880" y="3845560"/>
                        <a:ext cx="2086610" cy="48006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054735" y="4325620"/>
          <a:ext cx="2087880" cy="490220"/>
        </p:xfrm>
        <a:graphic>
          <a:graphicData uri="http://schemas.openxmlformats.org/presentationml/2006/ole">
            <mc:AlternateContent xmlns:mc="http://schemas.openxmlformats.org/markup-compatibility/2006">
              <mc:Choice xmlns:v="urn:schemas-microsoft-com:vml" Requires="v">
                <p:oleObj spid="_x0000_s8" name="" r:id="rId7" imgW="1206500" imgH="279400" progId="Equation.KSEE3">
                  <p:embed/>
                </p:oleObj>
              </mc:Choice>
              <mc:Fallback>
                <p:oleObj name="" r:id="rId7" imgW="1206500" imgH="279400" progId="Equation.KSEE3">
                  <p:embed/>
                  <p:pic>
                    <p:nvPicPr>
                      <p:cNvPr id="0" name="对象 -2147482616"/>
                      <p:cNvPicPr/>
                      <p:nvPr/>
                    </p:nvPicPr>
                    <p:blipFill>
                      <a:blip r:embed="rId8"/>
                      <a:stretch>
                        <a:fillRect/>
                      </a:stretch>
                    </p:blipFill>
                    <p:spPr>
                      <a:xfrm>
                        <a:off x="1054735" y="4325620"/>
                        <a:ext cx="2087880" cy="49022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540703" y="4975226"/>
          <a:ext cx="5867400" cy="665480"/>
        </p:xfrm>
        <a:graphic>
          <a:graphicData uri="http://schemas.openxmlformats.org/presentationml/2006/ole">
            <mc:AlternateContent xmlns:mc="http://schemas.openxmlformats.org/markup-compatibility/2006">
              <mc:Choice xmlns:v="urn:schemas-microsoft-com:vml" Requires="v">
                <p:oleObj spid="_x0000_s9" name="" r:id="rId9" imgW="3860800" imgH="431800" progId="Equation.KSEE3">
                  <p:embed/>
                </p:oleObj>
              </mc:Choice>
              <mc:Fallback>
                <p:oleObj name="" r:id="rId9" imgW="3860800" imgH="431800" progId="Equation.KSEE3">
                  <p:embed/>
                  <p:pic>
                    <p:nvPicPr>
                      <p:cNvPr id="0" name="对象 -2147482616"/>
                      <p:cNvPicPr/>
                      <p:nvPr/>
                    </p:nvPicPr>
                    <p:blipFill>
                      <a:blip r:embed="rId10"/>
                      <a:stretch>
                        <a:fillRect/>
                      </a:stretch>
                    </p:blipFill>
                    <p:spPr>
                      <a:xfrm>
                        <a:off x="540703" y="4975226"/>
                        <a:ext cx="5867400" cy="665480"/>
                      </a:xfrm>
                      <a:prstGeom prst="rect">
                        <a:avLst/>
                      </a:prstGeom>
                      <a:noFill/>
                      <a:ln w="38100">
                        <a:noFill/>
                        <a:miter/>
                      </a:ln>
                    </p:spPr>
                  </p:pic>
                </p:oleObj>
              </mc:Fallback>
            </mc:AlternateContent>
          </a:graphicData>
        </a:graphic>
      </p:graphicFrame>
      <p:sp>
        <p:nvSpPr>
          <p:cNvPr id="18" name="矩形 17"/>
          <p:cNvSpPr/>
          <p:nvPr/>
        </p:nvSpPr>
        <p:spPr>
          <a:xfrm>
            <a:off x="2934335" y="5134610"/>
            <a:ext cx="559435" cy="34607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0" name="右箭头 19"/>
          <p:cNvSpPr/>
          <p:nvPr/>
        </p:nvSpPr>
        <p:spPr>
          <a:xfrm rot="19380000">
            <a:off x="3264535" y="478917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1" name="对象 -2147482616"/>
          <p:cNvGraphicFramePr>
            <a:graphicFrameLocks noChangeAspect="1"/>
          </p:cNvGraphicFramePr>
          <p:nvPr/>
        </p:nvGraphicFramePr>
        <p:xfrm>
          <a:off x="3706495" y="4590416"/>
          <a:ext cx="328295" cy="273050"/>
        </p:xfrm>
        <a:graphic>
          <a:graphicData uri="http://schemas.openxmlformats.org/presentationml/2006/ole">
            <mc:AlternateContent xmlns:mc="http://schemas.openxmlformats.org/markup-compatibility/2006">
              <mc:Choice xmlns:v="urn:schemas-microsoft-com:vml" Requires="v">
                <p:oleObj spid="_x0000_s10" name="" r:id="rId11" imgW="215900" imgH="177165" progId="Equation.KSEE3">
                  <p:embed/>
                </p:oleObj>
              </mc:Choice>
              <mc:Fallback>
                <p:oleObj name="" r:id="rId11" imgW="215900" imgH="177165" progId="Equation.KSEE3">
                  <p:embed/>
                  <p:pic>
                    <p:nvPicPr>
                      <p:cNvPr id="0" name="对象 -2147482616"/>
                      <p:cNvPicPr/>
                      <p:nvPr/>
                    </p:nvPicPr>
                    <p:blipFill>
                      <a:blip r:embed="rId12"/>
                      <a:stretch>
                        <a:fillRect/>
                      </a:stretch>
                    </p:blipFill>
                    <p:spPr>
                      <a:xfrm>
                        <a:off x="3706495" y="4590416"/>
                        <a:ext cx="328295" cy="273050"/>
                      </a:xfrm>
                      <a:prstGeom prst="rect">
                        <a:avLst/>
                      </a:prstGeom>
                      <a:noFill/>
                      <a:ln w="38100">
                        <a:noFill/>
                        <a:miter/>
                      </a:ln>
                    </p:spPr>
                  </p:pic>
                </p:oleObj>
              </mc:Fallback>
            </mc:AlternateContent>
          </a:graphicData>
        </a:graphic>
      </p:graphicFrame>
      <p:graphicFrame>
        <p:nvGraphicFramePr>
          <p:cNvPr id="23" name="对象 -2147482616"/>
          <p:cNvGraphicFramePr>
            <a:graphicFrameLocks noChangeAspect="1"/>
          </p:cNvGraphicFramePr>
          <p:nvPr/>
        </p:nvGraphicFramePr>
        <p:xfrm>
          <a:off x="6543675" y="1946910"/>
          <a:ext cx="3560445" cy="2393950"/>
        </p:xfrm>
        <a:graphic>
          <a:graphicData uri="http://schemas.openxmlformats.org/presentationml/2006/ole">
            <mc:AlternateContent xmlns:mc="http://schemas.openxmlformats.org/markup-compatibility/2006">
              <mc:Choice xmlns:v="urn:schemas-microsoft-com:vml" Requires="v">
                <p:oleObj spid="_x0000_s11" name="" r:id="rId13" imgW="2145665" imgH="1422400" progId="Equation.KSEE3">
                  <p:embed/>
                </p:oleObj>
              </mc:Choice>
              <mc:Fallback>
                <p:oleObj name="" r:id="rId13" imgW="2145665" imgH="1422400" progId="Equation.KSEE3">
                  <p:embed/>
                  <p:pic>
                    <p:nvPicPr>
                      <p:cNvPr id="0" name="对象 -2147482616"/>
                      <p:cNvPicPr/>
                      <p:nvPr/>
                    </p:nvPicPr>
                    <p:blipFill>
                      <a:blip r:embed="rId14"/>
                      <a:stretch>
                        <a:fillRect/>
                      </a:stretch>
                    </p:blipFill>
                    <p:spPr>
                      <a:xfrm>
                        <a:off x="6543675" y="1946910"/>
                        <a:ext cx="3560445" cy="2393950"/>
                      </a:xfrm>
                      <a:prstGeom prst="rect">
                        <a:avLst/>
                      </a:prstGeom>
                      <a:noFill/>
                      <a:ln w="38100">
                        <a:noFill/>
                        <a:miter/>
                      </a:ln>
                    </p:spPr>
                  </p:pic>
                </p:oleObj>
              </mc:Fallback>
            </mc:AlternateContent>
          </a:graphicData>
        </a:graphic>
      </p:graphicFrame>
      <p:sp>
        <p:nvSpPr>
          <p:cNvPr id="25" name="右箭头 24"/>
          <p:cNvSpPr/>
          <p:nvPr/>
        </p:nvSpPr>
        <p:spPr>
          <a:xfrm rot="10800000">
            <a:off x="5765165" y="300609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6" name="右箭头 25"/>
          <p:cNvSpPr/>
          <p:nvPr/>
        </p:nvSpPr>
        <p:spPr>
          <a:xfrm rot="7440000">
            <a:off x="6429375" y="41903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右箭头 26"/>
          <p:cNvSpPr/>
          <p:nvPr/>
        </p:nvSpPr>
        <p:spPr>
          <a:xfrm rot="5400000">
            <a:off x="8368665" y="419671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8" name="右箭头 27"/>
          <p:cNvSpPr/>
          <p:nvPr/>
        </p:nvSpPr>
        <p:spPr>
          <a:xfrm rot="3480000">
            <a:off x="9257030" y="41776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9" name="Content Placeholder 2"/>
          <p:cNvSpPr txBox="1">
            <a:spLocks noGrp="1"/>
          </p:cNvSpPr>
          <p:nvPr/>
        </p:nvSpPr>
        <p:spPr>
          <a:xfrm>
            <a:off x="5289550" y="4566920"/>
            <a:ext cx="19665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第</a:t>
            </a:r>
            <a:r>
              <a:rPr lang="en-US" altLang="zh-CN" sz="1600" dirty="0">
                <a:ea typeface="宋体" panose="02010600030101010101" pitchFamily="2" charset="-122"/>
                <a:sym typeface="+mn-ea"/>
              </a:rPr>
              <a:t>t</a:t>
            </a:r>
            <a:r>
              <a:rPr lang="zh-CN" altLang="zh-CN" sz="1600" dirty="0">
                <a:ea typeface="宋体" panose="02010600030101010101" pitchFamily="2" charset="-122"/>
                <a:sym typeface="+mn-ea"/>
              </a:rPr>
              <a:t>轮的模型预测</a:t>
            </a:r>
            <a:endParaRPr lang="zh-CN" sz="1600" dirty="0">
              <a:ea typeface="宋体" panose="02010600030101010101" pitchFamily="2" charset="-122"/>
              <a:sym typeface="+mn-ea"/>
            </a:endParaRPr>
          </a:p>
        </p:txBody>
      </p:sp>
      <p:sp>
        <p:nvSpPr>
          <p:cNvPr id="30" name="Content Placeholder 2"/>
          <p:cNvSpPr txBox="1">
            <a:spLocks noGrp="1"/>
          </p:cNvSpPr>
          <p:nvPr/>
        </p:nvSpPr>
        <p:spPr>
          <a:xfrm>
            <a:off x="7256780" y="4560570"/>
            <a:ext cx="219011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保留前</a:t>
            </a:r>
            <a:r>
              <a:rPr lang="en-US" altLang="zh-CN" sz="1600" dirty="0">
                <a:ea typeface="宋体" panose="02010600030101010101" pitchFamily="2" charset="-122"/>
                <a:sym typeface="+mn-ea"/>
              </a:rPr>
              <a:t>t-1</a:t>
            </a:r>
            <a:r>
              <a:rPr lang="zh-CN" altLang="zh-CN" sz="1600" dirty="0">
                <a:ea typeface="宋体" panose="02010600030101010101" pitchFamily="2" charset="-122"/>
                <a:sym typeface="+mn-ea"/>
              </a:rPr>
              <a:t>轮的模型预测</a:t>
            </a:r>
            <a:endParaRPr lang="zh-CN" sz="1600" dirty="0">
              <a:ea typeface="宋体" panose="02010600030101010101" pitchFamily="2" charset="-122"/>
              <a:sym typeface="+mn-ea"/>
            </a:endParaRPr>
          </a:p>
        </p:txBody>
      </p:sp>
      <p:sp>
        <p:nvSpPr>
          <p:cNvPr id="31" name="Content Placeholder 2"/>
          <p:cNvSpPr txBox="1">
            <a:spLocks noGrp="1"/>
          </p:cNvSpPr>
          <p:nvPr/>
        </p:nvSpPr>
        <p:spPr>
          <a:xfrm>
            <a:off x="9600565" y="4544695"/>
            <a:ext cx="189039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加入新的预测函数</a:t>
            </a:r>
            <a:endParaRPr lang="zh-CN" sz="1600" dirty="0">
              <a:ea typeface="宋体" panose="02010600030101010101" pitchFamily="2" charset="-122"/>
              <a:sym typeface="+mn-ea"/>
            </a:endParaRPr>
          </a:p>
        </p:txBody>
      </p:sp>
      <p:sp>
        <p:nvSpPr>
          <p:cNvPr id="32" name="Content Placeholder 2"/>
          <p:cNvSpPr txBox="1">
            <a:spLocks noGrp="1"/>
          </p:cNvSpPr>
          <p:nvPr/>
        </p:nvSpPr>
        <p:spPr>
          <a:xfrm>
            <a:off x="6871970" y="5327650"/>
            <a:ext cx="5026025" cy="506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1600" dirty="0">
                <a:ea typeface="宋体" panose="02010600030101010101" pitchFamily="2" charset="-122"/>
                <a:sym typeface="+mn-ea"/>
              </a:rPr>
              <a:t>如何选择每一轮</a:t>
            </a:r>
            <a:r>
              <a:rPr lang="zh-CN" sz="1600" dirty="0">
                <a:ea typeface="宋体" panose="02010600030101010101" pitchFamily="2" charset="-122"/>
                <a:sym typeface="+mn-ea"/>
              </a:rPr>
              <a:t>的预测函数</a:t>
            </a:r>
            <a:r>
              <a:rPr altLang="zh-CN" sz="1600" dirty="0">
                <a:ea typeface="宋体" panose="02010600030101010101" pitchFamily="2" charset="-122"/>
                <a:sym typeface="+mn-ea"/>
              </a:rPr>
              <a:t>f？</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选取一个f来使得目标函数尽量降低</a:t>
            </a:r>
            <a:r>
              <a:rPr lang="zh-CN" sz="1600" dirty="0">
                <a:ea typeface="宋体" panose="02010600030101010101" pitchFamily="2" charset="-122"/>
                <a:sym typeface="+mn-ea"/>
              </a:rPr>
              <a:t>，即</a:t>
            </a:r>
            <a:r>
              <a:rPr altLang="zh-CN" sz="1600" dirty="0">
                <a:ea typeface="宋体" panose="02010600030101010101" pitchFamily="2" charset="-122"/>
                <a:sym typeface="+mn-ea"/>
              </a:rPr>
              <a:t>加入f后的预测结果与实际结果误差减少</a:t>
            </a:r>
            <a:endParaRPr lang="zh-CN" sz="1600" dirty="0">
              <a:ea typeface="宋体" panose="02010600030101010101" pitchFamily="2" charset="-122"/>
              <a:sym typeface="+mn-ea"/>
            </a:endParaRPr>
          </a:p>
        </p:txBody>
      </p:sp>
    </p:spTree>
    <p:custDataLst>
      <p:tags r:id="rId15"/>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 的目标函数：</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T</a:t>
            </a:r>
            <a:r>
              <a:rPr lang="zh-CN" altLang="en-US" sz="1600" dirty="0">
                <a:ea typeface="宋体" panose="02010600030101010101" pitchFamily="2" charset="-122"/>
                <a:sym typeface="+mn-ea"/>
              </a:rPr>
              <a:t>为叶子节点数量</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定义为每个叶子节点里面的样本集合</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即每个样本所在叶子节点索引的分数（叶子权重</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3" name="对象 -2147482616"/>
          <p:cNvGraphicFramePr>
            <a:graphicFrameLocks noChangeAspect="1"/>
          </p:cNvGraphicFramePr>
          <p:nvPr/>
        </p:nvGraphicFramePr>
        <p:xfrm>
          <a:off x="821690" y="1818005"/>
          <a:ext cx="5179695" cy="2660015"/>
        </p:xfrm>
        <a:graphic>
          <a:graphicData uri="http://schemas.openxmlformats.org/presentationml/2006/ole">
            <mc:AlternateContent xmlns:mc="http://schemas.openxmlformats.org/markup-compatibility/2006">
              <mc:Choice xmlns:v="urn:schemas-microsoft-com:vml" Requires="v">
                <p:oleObj spid="_x0000_s2" name="" r:id="rId1" imgW="2908300" imgH="1473200" progId="Equation.KSEE3">
                  <p:embed/>
                </p:oleObj>
              </mc:Choice>
              <mc:Fallback>
                <p:oleObj name="" r:id="rId1" imgW="2908300" imgH="1473200" progId="Equation.KSEE3">
                  <p:embed/>
                  <p:pic>
                    <p:nvPicPr>
                      <p:cNvPr id="0" name="对象 -2147482616"/>
                      <p:cNvPicPr/>
                      <p:nvPr/>
                    </p:nvPicPr>
                    <p:blipFill>
                      <a:blip r:embed="rId2"/>
                      <a:stretch>
                        <a:fillRect/>
                      </a:stretch>
                    </p:blipFill>
                    <p:spPr>
                      <a:xfrm>
                        <a:off x="821690" y="1818005"/>
                        <a:ext cx="5179695" cy="2660015"/>
                      </a:xfrm>
                      <a:prstGeom prst="rect">
                        <a:avLst/>
                      </a:prstGeom>
                      <a:noFill/>
                      <a:ln w="38100">
                        <a:noFill/>
                        <a:miter/>
                      </a:ln>
                    </p:spPr>
                  </p:pic>
                </p:oleObj>
              </mc:Fallback>
            </mc:AlternateContent>
          </a:graphicData>
        </a:graphic>
      </p:graphicFrame>
      <p:sp>
        <p:nvSpPr>
          <p:cNvPr id="9" name="Content Placeholder 2"/>
          <p:cNvSpPr txBox="1">
            <a:spLocks noGrp="1"/>
          </p:cNvSpPr>
          <p:nvPr/>
        </p:nvSpPr>
        <p:spPr>
          <a:xfrm>
            <a:off x="6219825" y="1549400"/>
            <a:ext cx="59016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分别表示每个叶子节点的一阶梯度的和，与二阶梯度的和：</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目标函数改写为：</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求偏导得到：</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求解得</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0" name="对象 -2147482616"/>
          <p:cNvGraphicFramePr>
            <a:graphicFrameLocks noChangeAspect="1"/>
          </p:cNvGraphicFramePr>
          <p:nvPr/>
        </p:nvGraphicFramePr>
        <p:xfrm>
          <a:off x="7381875" y="1973580"/>
          <a:ext cx="991870" cy="1117600"/>
        </p:xfrm>
        <a:graphic>
          <a:graphicData uri="http://schemas.openxmlformats.org/presentationml/2006/ole">
            <mc:AlternateContent xmlns:mc="http://schemas.openxmlformats.org/markup-compatibility/2006">
              <mc:Choice xmlns:v="urn:schemas-microsoft-com:vml" Requires="v">
                <p:oleObj spid="_x0000_s4" name="" r:id="rId3" imgW="685800" imgH="762000" progId="Equation.KSEE3">
                  <p:embed/>
                </p:oleObj>
              </mc:Choice>
              <mc:Fallback>
                <p:oleObj name="" r:id="rId3" imgW="685800" imgH="762000" progId="Equation.KSEE3">
                  <p:embed/>
                  <p:pic>
                    <p:nvPicPr>
                      <p:cNvPr id="0" name="对象 -2147482616"/>
                      <p:cNvPicPr/>
                      <p:nvPr/>
                    </p:nvPicPr>
                    <p:blipFill>
                      <a:blip r:embed="rId4"/>
                      <a:stretch>
                        <a:fillRect/>
                      </a:stretch>
                    </p:blipFill>
                    <p:spPr>
                      <a:xfrm>
                        <a:off x="7381875" y="1973580"/>
                        <a:ext cx="991870" cy="1117600"/>
                      </a:xfrm>
                      <a:prstGeom prst="rect">
                        <a:avLst/>
                      </a:prstGeom>
                      <a:noFill/>
                      <a:ln w="38100">
                        <a:noFill/>
                        <a:miter/>
                      </a:ln>
                    </p:spPr>
                  </p:pic>
                </p:oleObj>
              </mc:Fallback>
            </mc:AlternateContent>
          </a:graphicData>
        </a:graphic>
      </p:graphicFrame>
      <p:graphicFrame>
        <p:nvGraphicFramePr>
          <p:cNvPr id="33" name="对象 -2147482616"/>
          <p:cNvGraphicFramePr>
            <a:graphicFrameLocks noChangeAspect="1"/>
          </p:cNvGraphicFramePr>
          <p:nvPr/>
        </p:nvGraphicFramePr>
        <p:xfrm>
          <a:off x="6597015" y="3337560"/>
          <a:ext cx="4830445" cy="1772920"/>
        </p:xfrm>
        <a:graphic>
          <a:graphicData uri="http://schemas.openxmlformats.org/presentationml/2006/ole">
            <mc:AlternateContent xmlns:mc="http://schemas.openxmlformats.org/markup-compatibility/2006">
              <mc:Choice xmlns:v="urn:schemas-microsoft-com:vml" Requires="v">
                <p:oleObj spid="_x0000_s5" name="" r:id="rId5" imgW="2806700" imgH="1016000" progId="Equation.KSEE3">
                  <p:embed/>
                </p:oleObj>
              </mc:Choice>
              <mc:Fallback>
                <p:oleObj name="" r:id="rId5" imgW="2806700" imgH="1016000" progId="Equation.KSEE3">
                  <p:embed/>
                  <p:pic>
                    <p:nvPicPr>
                      <p:cNvPr id="0" name="对象 -2147482616"/>
                      <p:cNvPicPr/>
                      <p:nvPr/>
                    </p:nvPicPr>
                    <p:blipFill>
                      <a:blip r:embed="rId6"/>
                      <a:stretch>
                        <a:fillRect/>
                      </a:stretch>
                    </p:blipFill>
                    <p:spPr>
                      <a:xfrm>
                        <a:off x="6597015" y="3337560"/>
                        <a:ext cx="4830445" cy="1772920"/>
                      </a:xfrm>
                      <a:prstGeom prst="rect">
                        <a:avLst/>
                      </a:prstGeom>
                      <a:noFill/>
                      <a:ln w="38100">
                        <a:noFill/>
                        <a:miter/>
                      </a:ln>
                    </p:spPr>
                  </p:pic>
                </p:oleObj>
              </mc:Fallback>
            </mc:AlternateContent>
          </a:graphicData>
        </a:graphic>
      </p:graphicFrame>
      <p:graphicFrame>
        <p:nvGraphicFramePr>
          <p:cNvPr id="35" name="对象 -2147482616"/>
          <p:cNvGraphicFramePr>
            <a:graphicFrameLocks noChangeAspect="1"/>
          </p:cNvGraphicFramePr>
          <p:nvPr/>
        </p:nvGraphicFramePr>
        <p:xfrm>
          <a:off x="7258685" y="5814695"/>
          <a:ext cx="1450340" cy="776605"/>
        </p:xfrm>
        <a:graphic>
          <a:graphicData uri="http://schemas.openxmlformats.org/presentationml/2006/ole">
            <mc:AlternateContent xmlns:mc="http://schemas.openxmlformats.org/markup-compatibility/2006">
              <mc:Choice xmlns:v="urn:schemas-microsoft-com:vml" Requires="v">
                <p:oleObj spid="_x0000_s6" name="" r:id="rId7" imgW="914400" imgH="482600" progId="Equation.KSEE3">
                  <p:embed/>
                </p:oleObj>
              </mc:Choice>
              <mc:Fallback>
                <p:oleObj name="" r:id="rId7" imgW="914400" imgH="482600" progId="Equation.KSEE3">
                  <p:embed/>
                  <p:pic>
                    <p:nvPicPr>
                      <p:cNvPr id="0" name="对象 -2147482616"/>
                      <p:cNvPicPr/>
                      <p:nvPr/>
                    </p:nvPicPr>
                    <p:blipFill>
                      <a:blip r:embed="rId8"/>
                      <a:stretch>
                        <a:fillRect/>
                      </a:stretch>
                    </p:blipFill>
                    <p:spPr>
                      <a:xfrm>
                        <a:off x="7258685" y="5814695"/>
                        <a:ext cx="1450340" cy="776605"/>
                      </a:xfrm>
                      <a:prstGeom prst="rect">
                        <a:avLst/>
                      </a:prstGeom>
                      <a:noFill/>
                      <a:ln w="38100">
                        <a:noFill/>
                        <a:miter/>
                      </a:ln>
                    </p:spPr>
                  </p:pic>
                </p:oleObj>
              </mc:Fallback>
            </mc:AlternateContent>
          </a:graphicData>
        </a:graphic>
      </p:graphicFrame>
      <p:graphicFrame>
        <p:nvGraphicFramePr>
          <p:cNvPr id="37" name="对象 -2147482616"/>
          <p:cNvGraphicFramePr>
            <a:graphicFrameLocks noChangeAspect="1"/>
          </p:cNvGraphicFramePr>
          <p:nvPr/>
        </p:nvGraphicFramePr>
        <p:xfrm>
          <a:off x="8930640" y="5814695"/>
          <a:ext cx="2496820" cy="776605"/>
        </p:xfrm>
        <a:graphic>
          <a:graphicData uri="http://schemas.openxmlformats.org/presentationml/2006/ole">
            <mc:AlternateContent xmlns:mc="http://schemas.openxmlformats.org/markup-compatibility/2006">
              <mc:Choice xmlns:v="urn:schemas-microsoft-com:vml" Requires="v">
                <p:oleObj spid="_x0000_s7" name="" r:id="rId9" imgW="1574800" imgH="482600" progId="Equation.KSEE3">
                  <p:embed/>
                </p:oleObj>
              </mc:Choice>
              <mc:Fallback>
                <p:oleObj name="" r:id="rId9" imgW="1574800" imgH="482600" progId="Equation.KSEE3">
                  <p:embed/>
                  <p:pic>
                    <p:nvPicPr>
                      <p:cNvPr id="0" name="对象 -2147482616"/>
                      <p:cNvPicPr/>
                      <p:nvPr/>
                    </p:nvPicPr>
                    <p:blipFill>
                      <a:blip r:embed="rId10"/>
                      <a:stretch>
                        <a:fillRect/>
                      </a:stretch>
                    </p:blipFill>
                    <p:spPr>
                      <a:xfrm>
                        <a:off x="8930640" y="5814695"/>
                        <a:ext cx="2496820" cy="776605"/>
                      </a:xfrm>
                      <a:prstGeom prst="rect">
                        <a:avLst/>
                      </a:prstGeom>
                      <a:noFill/>
                      <a:ln w="38100">
                        <a:noFill/>
                        <a:miter/>
                      </a:ln>
                    </p:spPr>
                  </p:pic>
                </p:oleObj>
              </mc:Fallback>
            </mc:AlternateContent>
          </a:graphicData>
        </a:graphic>
      </p:graphicFrame>
      <p:graphicFrame>
        <p:nvGraphicFramePr>
          <p:cNvPr id="39" name="对象 -2147482616"/>
          <p:cNvGraphicFramePr>
            <a:graphicFrameLocks noChangeAspect="1"/>
          </p:cNvGraphicFramePr>
          <p:nvPr/>
        </p:nvGraphicFramePr>
        <p:xfrm>
          <a:off x="536258" y="5408295"/>
          <a:ext cx="1470660" cy="436245"/>
        </p:xfrm>
        <a:graphic>
          <a:graphicData uri="http://schemas.openxmlformats.org/presentationml/2006/ole">
            <mc:AlternateContent xmlns:mc="http://schemas.openxmlformats.org/markup-compatibility/2006">
              <mc:Choice xmlns:v="urn:schemas-microsoft-com:vml" Requires="v">
                <p:oleObj spid="_x0000_s8" name="" r:id="rId11" imgW="825500" imgH="241300" progId="Equation.KSEE3">
                  <p:embed/>
                </p:oleObj>
              </mc:Choice>
              <mc:Fallback>
                <p:oleObj name="" r:id="rId11" imgW="825500" imgH="241300" progId="Equation.KSEE3">
                  <p:embed/>
                  <p:pic>
                    <p:nvPicPr>
                      <p:cNvPr id="0" name="对象 -2147482616"/>
                      <p:cNvPicPr/>
                      <p:nvPr/>
                    </p:nvPicPr>
                    <p:blipFill>
                      <a:blip r:embed="rId12"/>
                      <a:stretch>
                        <a:fillRect/>
                      </a:stretch>
                    </p:blipFill>
                    <p:spPr>
                      <a:xfrm>
                        <a:off x="536258" y="5408295"/>
                        <a:ext cx="1470660" cy="436245"/>
                      </a:xfrm>
                      <a:prstGeom prst="rect">
                        <a:avLst/>
                      </a:prstGeom>
                      <a:noFill/>
                      <a:ln w="38100">
                        <a:noFill/>
                        <a:miter/>
                      </a:ln>
                    </p:spPr>
                  </p:pic>
                </p:oleObj>
              </mc:Fallback>
            </mc:AlternateContent>
          </a:graphicData>
        </a:graphic>
      </p:graphicFrame>
      <p:graphicFrame>
        <p:nvGraphicFramePr>
          <p:cNvPr id="41" name="对象 -2147482616"/>
          <p:cNvGraphicFramePr>
            <a:graphicFrameLocks noChangeAspect="1"/>
          </p:cNvGraphicFramePr>
          <p:nvPr/>
        </p:nvGraphicFramePr>
        <p:xfrm>
          <a:off x="4137343" y="4943475"/>
          <a:ext cx="1924050" cy="436245"/>
        </p:xfrm>
        <a:graphic>
          <a:graphicData uri="http://schemas.openxmlformats.org/presentationml/2006/ole">
            <mc:AlternateContent xmlns:mc="http://schemas.openxmlformats.org/markup-compatibility/2006">
              <mc:Choice xmlns:v="urn:schemas-microsoft-com:vml" Requires="v">
                <p:oleObj spid="_x0000_s11" name="" r:id="rId13" imgW="1079500" imgH="241300" progId="Equation.KSEE3">
                  <p:embed/>
                </p:oleObj>
              </mc:Choice>
              <mc:Fallback>
                <p:oleObj name="" r:id="rId13" imgW="1079500" imgH="241300" progId="Equation.KSEE3">
                  <p:embed/>
                  <p:pic>
                    <p:nvPicPr>
                      <p:cNvPr id="0" name="对象 -2147482616"/>
                      <p:cNvPicPr/>
                      <p:nvPr/>
                    </p:nvPicPr>
                    <p:blipFill>
                      <a:blip r:embed="rId14"/>
                      <a:stretch>
                        <a:fillRect/>
                      </a:stretch>
                    </p:blipFill>
                    <p:spPr>
                      <a:xfrm>
                        <a:off x="4137343" y="4943475"/>
                        <a:ext cx="1924050" cy="436245"/>
                      </a:xfrm>
                      <a:prstGeom prst="rect">
                        <a:avLst/>
                      </a:prstGeom>
                      <a:noFill/>
                      <a:ln w="38100">
                        <a:noFill/>
                        <a:miter/>
                      </a:ln>
                    </p:spPr>
                  </p:pic>
                </p:oleObj>
              </mc:Fallback>
            </mc:AlternateContent>
          </a:graphicData>
        </a:graphic>
      </p:graphicFrame>
      <p:graphicFrame>
        <p:nvGraphicFramePr>
          <p:cNvPr id="43" name="对象 -2147482616"/>
          <p:cNvGraphicFramePr>
            <a:graphicFrameLocks noChangeAspect="1"/>
          </p:cNvGraphicFramePr>
          <p:nvPr/>
        </p:nvGraphicFramePr>
        <p:xfrm>
          <a:off x="588963" y="4928870"/>
          <a:ext cx="294640" cy="436245"/>
        </p:xfrm>
        <a:graphic>
          <a:graphicData uri="http://schemas.openxmlformats.org/presentationml/2006/ole">
            <mc:AlternateContent xmlns:mc="http://schemas.openxmlformats.org/markup-compatibility/2006">
              <mc:Choice xmlns:v="urn:schemas-microsoft-com:vml" Requires="v">
                <p:oleObj spid="_x0000_s12" name="" r:id="rId15" imgW="165100" imgH="241300" progId="Equation.KSEE3">
                  <p:embed/>
                </p:oleObj>
              </mc:Choice>
              <mc:Fallback>
                <p:oleObj name="" r:id="rId15" imgW="165100" imgH="241300" progId="Equation.KSEE3">
                  <p:embed/>
                  <p:pic>
                    <p:nvPicPr>
                      <p:cNvPr id="0" name="对象 -2147482616"/>
                      <p:cNvPicPr/>
                      <p:nvPr/>
                    </p:nvPicPr>
                    <p:blipFill>
                      <a:blip r:embed="rId16"/>
                      <a:stretch>
                        <a:fillRect/>
                      </a:stretch>
                    </p:blipFill>
                    <p:spPr>
                      <a:xfrm>
                        <a:off x="588963" y="4928870"/>
                        <a:ext cx="294640" cy="436245"/>
                      </a:xfrm>
                      <a:prstGeom prst="rect">
                        <a:avLst/>
                      </a:prstGeom>
                      <a:noFill/>
                      <a:ln w="38100">
                        <a:noFill/>
                        <a:miter/>
                      </a:ln>
                    </p:spPr>
                  </p:pic>
                </p:oleObj>
              </mc:Fallback>
            </mc:AlternateContent>
          </a:graphicData>
        </a:graphic>
      </p:graphicFrame>
      <p:graphicFrame>
        <p:nvGraphicFramePr>
          <p:cNvPr id="45" name="对象 -2147482616"/>
          <p:cNvGraphicFramePr>
            <a:graphicFrameLocks noChangeAspect="1"/>
          </p:cNvGraphicFramePr>
          <p:nvPr/>
        </p:nvGraphicFramePr>
        <p:xfrm>
          <a:off x="6219508" y="1638300"/>
          <a:ext cx="643255" cy="354330"/>
        </p:xfrm>
        <a:graphic>
          <a:graphicData uri="http://schemas.openxmlformats.org/presentationml/2006/ole">
            <mc:AlternateContent xmlns:mc="http://schemas.openxmlformats.org/markup-compatibility/2006">
              <mc:Choice xmlns:v="urn:schemas-microsoft-com:vml" Requires="v">
                <p:oleObj spid="_x0000_s13" name="" r:id="rId17" imgW="444500" imgH="241300" progId="Equation.KSEE3">
                  <p:embed/>
                </p:oleObj>
              </mc:Choice>
              <mc:Fallback>
                <p:oleObj name="" r:id="rId17" imgW="444500" imgH="241300" progId="Equation.KSEE3">
                  <p:embed/>
                  <p:pic>
                    <p:nvPicPr>
                      <p:cNvPr id="0" name="对象 -2147482616"/>
                      <p:cNvPicPr/>
                      <p:nvPr/>
                    </p:nvPicPr>
                    <p:blipFill>
                      <a:blip r:embed="rId18"/>
                      <a:stretch>
                        <a:fillRect/>
                      </a:stretch>
                    </p:blipFill>
                    <p:spPr>
                      <a:xfrm>
                        <a:off x="6219508" y="1638300"/>
                        <a:ext cx="643255" cy="354330"/>
                      </a:xfrm>
                      <a:prstGeom prst="rect">
                        <a:avLst/>
                      </a:prstGeom>
                      <a:noFill/>
                      <a:ln w="38100">
                        <a:noFill/>
                        <a:miter/>
                      </a:ln>
                    </p:spPr>
                  </p:pic>
                </p:oleObj>
              </mc:Fallback>
            </mc:AlternateContent>
          </a:graphicData>
        </a:graphic>
      </p:graphicFrame>
      <p:sp>
        <p:nvSpPr>
          <p:cNvPr id="27" name="右箭头 26"/>
          <p:cNvSpPr/>
          <p:nvPr/>
        </p:nvSpPr>
        <p:spPr>
          <a:xfrm rot="5400000">
            <a:off x="2347595" y="25038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4" name="对象 -2147482616"/>
          <p:cNvGraphicFramePr>
            <a:graphicFrameLocks noChangeAspect="1"/>
          </p:cNvGraphicFramePr>
          <p:nvPr/>
        </p:nvGraphicFramePr>
        <p:xfrm>
          <a:off x="7513638" y="5129530"/>
          <a:ext cx="2973070" cy="775970"/>
        </p:xfrm>
        <a:graphic>
          <a:graphicData uri="http://schemas.openxmlformats.org/presentationml/2006/ole">
            <mc:AlternateContent xmlns:mc="http://schemas.openxmlformats.org/markup-compatibility/2006">
              <mc:Choice xmlns:v="urn:schemas-microsoft-com:vml" Requires="v">
                <p:oleObj spid="_x0000_s15" name="" r:id="rId19" imgW="1727200" imgH="444500" progId="Equation.KSEE3">
                  <p:embed/>
                </p:oleObj>
              </mc:Choice>
              <mc:Fallback>
                <p:oleObj name="" r:id="rId19" imgW="1727200" imgH="444500" progId="Equation.KSEE3">
                  <p:embed/>
                  <p:pic>
                    <p:nvPicPr>
                      <p:cNvPr id="0" name="对象 -2147482616"/>
                      <p:cNvPicPr/>
                      <p:nvPr/>
                    </p:nvPicPr>
                    <p:blipFill>
                      <a:blip r:embed="rId20"/>
                      <a:stretch>
                        <a:fillRect/>
                      </a:stretch>
                    </p:blipFill>
                    <p:spPr>
                      <a:xfrm>
                        <a:off x="7513638" y="5129530"/>
                        <a:ext cx="2973070" cy="775970"/>
                      </a:xfrm>
                      <a:prstGeom prst="rect">
                        <a:avLst/>
                      </a:prstGeom>
                      <a:noFill/>
                      <a:ln w="38100">
                        <a:noFill/>
                        <a:miter/>
                      </a:ln>
                    </p:spPr>
                  </p:pic>
                </p:oleObj>
              </mc:Fallback>
            </mc:AlternateContent>
          </a:graphicData>
        </a:graphic>
      </p:graphicFrame>
    </p:spTree>
    <p:custDataLst>
      <p:tags r:id="rId21"/>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sz="1600" dirty="0">
                <a:ea typeface="宋体" panose="02010600030101010101" pitchFamily="2" charset="-122"/>
                <a:sym typeface="+mn-ea"/>
              </a:rPr>
              <a:t> 的目标函数：</a:t>
            </a:r>
            <a:endParaRPr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Obj 目标函数也称为结构分数（打分函数），代表当指定一个树的结构的时候，我们在目标上最多可以减少多少</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708150" y="2973705"/>
            <a:ext cx="647700" cy="657225"/>
          </a:xfrm>
          <a:prstGeom prst="rect">
            <a:avLst/>
          </a:prstGeom>
        </p:spPr>
      </p:pic>
      <p:pic>
        <p:nvPicPr>
          <p:cNvPr id="4" name="图片 3"/>
          <p:cNvPicPr>
            <a:picLocks noChangeAspect="1"/>
          </p:cNvPicPr>
          <p:nvPr/>
        </p:nvPicPr>
        <p:blipFill>
          <a:blip r:embed="rId2"/>
          <a:stretch>
            <a:fillRect/>
          </a:stretch>
        </p:blipFill>
        <p:spPr>
          <a:xfrm>
            <a:off x="1755775" y="3784600"/>
            <a:ext cx="600075" cy="666750"/>
          </a:xfrm>
          <a:prstGeom prst="rect">
            <a:avLst/>
          </a:prstGeom>
        </p:spPr>
      </p:pic>
      <p:pic>
        <p:nvPicPr>
          <p:cNvPr id="5" name="图片 4"/>
          <p:cNvPicPr>
            <a:picLocks noChangeAspect="1"/>
          </p:cNvPicPr>
          <p:nvPr/>
        </p:nvPicPr>
        <p:blipFill>
          <a:blip r:embed="rId3"/>
          <a:stretch>
            <a:fillRect/>
          </a:stretch>
        </p:blipFill>
        <p:spPr>
          <a:xfrm>
            <a:off x="1755775" y="4545965"/>
            <a:ext cx="571500" cy="561975"/>
          </a:xfrm>
          <a:prstGeom prst="rect">
            <a:avLst/>
          </a:prstGeom>
        </p:spPr>
      </p:pic>
      <p:pic>
        <p:nvPicPr>
          <p:cNvPr id="6" name="图片 5"/>
          <p:cNvPicPr>
            <a:picLocks noChangeAspect="1"/>
          </p:cNvPicPr>
          <p:nvPr/>
        </p:nvPicPr>
        <p:blipFill>
          <a:blip r:embed="rId4"/>
          <a:stretch>
            <a:fillRect/>
          </a:stretch>
        </p:blipFill>
        <p:spPr>
          <a:xfrm>
            <a:off x="1698625" y="5198110"/>
            <a:ext cx="657225" cy="695325"/>
          </a:xfrm>
          <a:prstGeom prst="rect">
            <a:avLst/>
          </a:prstGeom>
        </p:spPr>
      </p:pic>
      <p:pic>
        <p:nvPicPr>
          <p:cNvPr id="7" name="图片 6"/>
          <p:cNvPicPr>
            <a:picLocks noChangeAspect="1"/>
          </p:cNvPicPr>
          <p:nvPr/>
        </p:nvPicPr>
        <p:blipFill>
          <a:blip r:embed="rId5"/>
          <a:stretch>
            <a:fillRect/>
          </a:stretch>
        </p:blipFill>
        <p:spPr>
          <a:xfrm>
            <a:off x="1812925" y="6000115"/>
            <a:ext cx="542925" cy="628650"/>
          </a:xfrm>
          <a:prstGeom prst="rect">
            <a:avLst/>
          </a:prstGeom>
        </p:spPr>
      </p:pic>
      <p:sp>
        <p:nvSpPr>
          <p:cNvPr id="8" name="Content Placeholder 2"/>
          <p:cNvSpPr txBox="1">
            <a:spLocks noGrp="1"/>
          </p:cNvSpPr>
          <p:nvPr/>
        </p:nvSpPr>
        <p:spPr>
          <a:xfrm>
            <a:off x="1614805" y="259905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样本编号</a:t>
            </a:r>
            <a:endParaRPr lang="zh-CN" sz="1600" dirty="0">
              <a:ea typeface="宋体" panose="02010600030101010101" pitchFamily="2" charset="-122"/>
              <a:sym typeface="+mn-ea"/>
            </a:endParaRPr>
          </a:p>
        </p:txBody>
      </p:sp>
      <p:sp>
        <p:nvSpPr>
          <p:cNvPr id="9" name="Content Placeholder 2"/>
          <p:cNvSpPr txBox="1">
            <a:spLocks noGrp="1"/>
          </p:cNvSpPr>
          <p:nvPr/>
        </p:nvSpPr>
        <p:spPr>
          <a:xfrm>
            <a:off x="3039745" y="259143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梯度计算</a:t>
            </a:r>
            <a:endParaRPr lang="zh-CN" sz="1600" dirty="0">
              <a:ea typeface="宋体" panose="02010600030101010101" pitchFamily="2" charset="-122"/>
              <a:sym typeface="+mn-ea"/>
            </a:endParaRPr>
          </a:p>
        </p:txBody>
      </p:sp>
      <p:sp>
        <p:nvSpPr>
          <p:cNvPr id="10" name="Content Placeholder 2"/>
          <p:cNvSpPr txBox="1">
            <a:spLocks noGrp="1"/>
          </p:cNvSpPr>
          <p:nvPr/>
        </p:nvSpPr>
        <p:spPr>
          <a:xfrm>
            <a:off x="3049270" y="304101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g1, h1</a:t>
            </a:r>
            <a:endParaRPr lang="zh-CN" sz="1600" dirty="0">
              <a:ea typeface="宋体" panose="02010600030101010101" pitchFamily="2" charset="-122"/>
              <a:sym typeface="+mn-ea"/>
            </a:endParaRPr>
          </a:p>
        </p:txBody>
      </p:sp>
      <p:sp>
        <p:nvSpPr>
          <p:cNvPr id="11" name="Content Placeholder 2"/>
          <p:cNvSpPr txBox="1">
            <a:spLocks noGrp="1"/>
          </p:cNvSpPr>
          <p:nvPr/>
        </p:nvSpPr>
        <p:spPr>
          <a:xfrm>
            <a:off x="3049270" y="380428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g2, h2</a:t>
            </a:r>
            <a:endParaRPr lang="zh-CN" sz="1600" dirty="0">
              <a:ea typeface="宋体" panose="02010600030101010101" pitchFamily="2" charset="-122"/>
              <a:sym typeface="+mn-ea"/>
            </a:endParaRPr>
          </a:p>
        </p:txBody>
      </p:sp>
      <p:sp>
        <p:nvSpPr>
          <p:cNvPr id="12" name="Content Placeholder 2"/>
          <p:cNvSpPr txBox="1">
            <a:spLocks noGrp="1"/>
          </p:cNvSpPr>
          <p:nvPr/>
        </p:nvSpPr>
        <p:spPr>
          <a:xfrm>
            <a:off x="3058160" y="4479925"/>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g3, h3</a:t>
            </a:r>
            <a:endParaRPr lang="zh-CN" sz="1600" dirty="0">
              <a:ea typeface="宋体" panose="02010600030101010101" pitchFamily="2" charset="-122"/>
              <a:sym typeface="+mn-ea"/>
            </a:endParaRPr>
          </a:p>
        </p:txBody>
      </p:sp>
      <p:sp>
        <p:nvSpPr>
          <p:cNvPr id="13" name="Content Placeholder 2"/>
          <p:cNvSpPr txBox="1">
            <a:spLocks noGrp="1"/>
          </p:cNvSpPr>
          <p:nvPr/>
        </p:nvSpPr>
        <p:spPr>
          <a:xfrm>
            <a:off x="3068955" y="5198110"/>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g4, h4</a:t>
            </a:r>
            <a:endParaRPr lang="zh-CN" sz="1600" dirty="0">
              <a:ea typeface="宋体" panose="02010600030101010101" pitchFamily="2" charset="-122"/>
              <a:sym typeface="+mn-ea"/>
            </a:endParaRPr>
          </a:p>
        </p:txBody>
      </p:sp>
      <p:sp>
        <p:nvSpPr>
          <p:cNvPr id="14" name="Content Placeholder 2"/>
          <p:cNvSpPr txBox="1">
            <a:spLocks noGrp="1"/>
          </p:cNvSpPr>
          <p:nvPr/>
        </p:nvSpPr>
        <p:spPr>
          <a:xfrm>
            <a:off x="3075305" y="5922010"/>
            <a:ext cx="183261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g5, h5</a:t>
            </a:r>
            <a:endParaRPr lang="zh-CN" sz="1600" dirty="0">
              <a:ea typeface="宋体" panose="02010600030101010101" pitchFamily="2" charset="-122"/>
              <a:sym typeface="+mn-ea"/>
            </a:endParaRPr>
          </a:p>
        </p:txBody>
      </p:sp>
      <p:sp>
        <p:nvSpPr>
          <p:cNvPr id="15" name="Content Placeholder 2"/>
          <p:cNvSpPr txBox="1">
            <a:spLocks noGrp="1"/>
          </p:cNvSpPr>
          <p:nvPr/>
        </p:nvSpPr>
        <p:spPr>
          <a:xfrm>
            <a:off x="1526540" y="3031490"/>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1</a:t>
            </a:r>
            <a:endParaRPr lang="zh-CN" sz="1600" dirty="0">
              <a:ea typeface="宋体" panose="02010600030101010101" pitchFamily="2" charset="-122"/>
              <a:sym typeface="+mn-ea"/>
            </a:endParaRPr>
          </a:p>
        </p:txBody>
      </p:sp>
      <p:sp>
        <p:nvSpPr>
          <p:cNvPr id="16" name="Content Placeholder 2"/>
          <p:cNvSpPr txBox="1">
            <a:spLocks noGrp="1"/>
          </p:cNvSpPr>
          <p:nvPr/>
        </p:nvSpPr>
        <p:spPr>
          <a:xfrm>
            <a:off x="1517015" y="382333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2</a:t>
            </a:r>
            <a:endParaRPr lang="zh-CN" sz="1600" dirty="0">
              <a:ea typeface="宋体" panose="02010600030101010101" pitchFamily="2" charset="-122"/>
              <a:sym typeface="+mn-ea"/>
            </a:endParaRPr>
          </a:p>
        </p:txBody>
      </p:sp>
      <p:sp>
        <p:nvSpPr>
          <p:cNvPr id="17" name="Content Placeholder 2"/>
          <p:cNvSpPr txBox="1">
            <a:spLocks noGrp="1"/>
          </p:cNvSpPr>
          <p:nvPr/>
        </p:nvSpPr>
        <p:spPr>
          <a:xfrm>
            <a:off x="1517015" y="4508500"/>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3</a:t>
            </a:r>
            <a:endParaRPr lang="zh-CN" sz="1600" dirty="0">
              <a:ea typeface="宋体" panose="02010600030101010101" pitchFamily="2" charset="-122"/>
              <a:sym typeface="+mn-ea"/>
            </a:endParaRPr>
          </a:p>
        </p:txBody>
      </p:sp>
      <p:sp>
        <p:nvSpPr>
          <p:cNvPr id="18" name="Content Placeholder 2"/>
          <p:cNvSpPr txBox="1">
            <a:spLocks noGrp="1"/>
          </p:cNvSpPr>
          <p:nvPr/>
        </p:nvSpPr>
        <p:spPr>
          <a:xfrm>
            <a:off x="1526540" y="529399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4</a:t>
            </a:r>
            <a:endParaRPr lang="zh-CN" sz="1600" dirty="0">
              <a:ea typeface="宋体" panose="02010600030101010101" pitchFamily="2" charset="-122"/>
              <a:sym typeface="+mn-ea"/>
            </a:endParaRPr>
          </a:p>
        </p:txBody>
      </p:sp>
      <p:sp>
        <p:nvSpPr>
          <p:cNvPr id="19" name="Content Placeholder 2"/>
          <p:cNvSpPr txBox="1">
            <a:spLocks noGrp="1"/>
          </p:cNvSpPr>
          <p:nvPr/>
        </p:nvSpPr>
        <p:spPr>
          <a:xfrm>
            <a:off x="1536065" y="6000115"/>
            <a:ext cx="42481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5</a:t>
            </a:r>
            <a:endParaRPr lang="zh-CN" sz="1600" dirty="0">
              <a:ea typeface="宋体" panose="02010600030101010101" pitchFamily="2" charset="-122"/>
              <a:sym typeface="+mn-ea"/>
            </a:endParaRPr>
          </a:p>
        </p:txBody>
      </p:sp>
      <p:graphicFrame>
        <p:nvGraphicFramePr>
          <p:cNvPr id="33" name="对象 -2147482616"/>
          <p:cNvGraphicFramePr>
            <a:graphicFrameLocks noChangeAspect="1"/>
          </p:cNvGraphicFramePr>
          <p:nvPr/>
        </p:nvGraphicFramePr>
        <p:xfrm>
          <a:off x="4890770" y="5640388"/>
          <a:ext cx="2710815" cy="842645"/>
        </p:xfrm>
        <a:graphic>
          <a:graphicData uri="http://schemas.openxmlformats.org/presentationml/2006/ole">
            <mc:AlternateContent xmlns:mc="http://schemas.openxmlformats.org/markup-compatibility/2006">
              <mc:Choice xmlns:v="urn:schemas-microsoft-com:vml" Requires="v">
                <p:oleObj spid="_x0000_s2" name="" r:id="rId6" imgW="1574800" imgH="482600" progId="Equation.KSEE3">
                  <p:embed/>
                </p:oleObj>
              </mc:Choice>
              <mc:Fallback>
                <p:oleObj name="" r:id="rId6" imgW="1574800" imgH="482600" progId="Equation.KSEE3">
                  <p:embed/>
                  <p:pic>
                    <p:nvPicPr>
                      <p:cNvPr id="0" name="对象 -2147482616"/>
                      <p:cNvPicPr/>
                      <p:nvPr/>
                    </p:nvPicPr>
                    <p:blipFill>
                      <a:blip r:embed="rId7"/>
                      <a:stretch>
                        <a:fillRect/>
                      </a:stretch>
                    </p:blipFill>
                    <p:spPr>
                      <a:xfrm>
                        <a:off x="4890770" y="5640388"/>
                        <a:ext cx="2710815" cy="842645"/>
                      </a:xfrm>
                      <a:prstGeom prst="rect">
                        <a:avLst/>
                      </a:prstGeom>
                      <a:noFill/>
                      <a:ln w="38100">
                        <a:noFill/>
                        <a:miter/>
                      </a:ln>
                    </p:spPr>
                  </p:pic>
                </p:oleObj>
              </mc:Fallback>
            </mc:AlternateContent>
          </a:graphicData>
        </a:graphic>
      </p:graphicFrame>
      <p:sp>
        <p:nvSpPr>
          <p:cNvPr id="21" name="Content Placeholder 2"/>
          <p:cNvSpPr txBox="1">
            <a:spLocks noGrp="1"/>
          </p:cNvSpPr>
          <p:nvPr/>
        </p:nvSpPr>
        <p:spPr>
          <a:xfrm>
            <a:off x="7809865" y="5759450"/>
            <a:ext cx="328993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分数越小，代表树的结构越好</a:t>
            </a:r>
            <a:endParaRPr lang="zh-CN" sz="1600" dirty="0">
              <a:ea typeface="宋体" panose="02010600030101010101" pitchFamily="2" charset="-122"/>
              <a:sym typeface="+mn-ea"/>
            </a:endParaRPr>
          </a:p>
        </p:txBody>
      </p:sp>
      <p:pic>
        <p:nvPicPr>
          <p:cNvPr id="20" name="图片 19"/>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4839970" y="2633980"/>
            <a:ext cx="5822315" cy="2945130"/>
          </a:xfrm>
          <a:prstGeom prst="rect">
            <a:avLst/>
          </a:prstGeom>
        </p:spPr>
      </p:pic>
    </p:spTree>
    <p:custDataLst>
      <p:tags r:id="rId10"/>
    </p:custData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69151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的目标函数：</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求Obj分数最小的树结构，可以穷举所有可能，但计算量太大</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使用贪心法，即利用打分函数（计算增益）</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以Gain作为是否分割的条件，Gain看作是未分割前的Obj减去分割后的左右Obj，</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如果Gain&lt;0，则此叶节点不做分割，分割方案个数很多，计算量依然很大</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2" name="对象 -2147482616"/>
          <p:cNvGraphicFramePr>
            <a:graphicFrameLocks noChangeAspect="1"/>
          </p:cNvGraphicFramePr>
          <p:nvPr/>
        </p:nvGraphicFramePr>
        <p:xfrm>
          <a:off x="1320483" y="4163378"/>
          <a:ext cx="5072380" cy="887095"/>
        </p:xfrm>
        <a:graphic>
          <a:graphicData uri="http://schemas.openxmlformats.org/presentationml/2006/ole">
            <mc:AlternateContent xmlns:mc="http://schemas.openxmlformats.org/markup-compatibility/2006">
              <mc:Choice xmlns:v="urn:schemas-microsoft-com:vml" Requires="v">
                <p:oleObj spid="_x0000_s2" name="" r:id="rId1" imgW="2946400" imgH="508000" progId="Equation.KSEE3">
                  <p:embed/>
                </p:oleObj>
              </mc:Choice>
              <mc:Fallback>
                <p:oleObj name="" r:id="rId1" imgW="2946400" imgH="508000" progId="Equation.KSEE3">
                  <p:embed/>
                  <p:pic>
                    <p:nvPicPr>
                      <p:cNvPr id="0" name="对象 -2147482616"/>
                      <p:cNvPicPr/>
                      <p:nvPr/>
                    </p:nvPicPr>
                    <p:blipFill>
                      <a:blip r:embed="rId2"/>
                      <a:stretch>
                        <a:fillRect/>
                      </a:stretch>
                    </p:blipFill>
                    <p:spPr>
                      <a:xfrm>
                        <a:off x="1320483" y="4163378"/>
                        <a:ext cx="5072380" cy="887095"/>
                      </a:xfrm>
                      <a:prstGeom prst="rect">
                        <a:avLst/>
                      </a:prstGeom>
                      <a:noFill/>
                      <a:ln w="38100">
                        <a:noFill/>
                        <a:miter/>
                      </a:ln>
                    </p:spPr>
                  </p:pic>
                </p:oleObj>
              </mc:Fallback>
            </mc:AlternateContent>
          </a:graphicData>
        </a:graphic>
      </p:graphicFrame>
      <p:sp>
        <p:nvSpPr>
          <p:cNvPr id="26" name="右箭头 25"/>
          <p:cNvSpPr/>
          <p:nvPr/>
        </p:nvSpPr>
        <p:spPr>
          <a:xfrm rot="7440000">
            <a:off x="2334895"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右箭头 26"/>
          <p:cNvSpPr/>
          <p:nvPr/>
        </p:nvSpPr>
        <p:spPr>
          <a:xfrm rot="5400000">
            <a:off x="3646805"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8" name="右箭头 27"/>
          <p:cNvSpPr/>
          <p:nvPr/>
        </p:nvSpPr>
        <p:spPr>
          <a:xfrm rot="3480000">
            <a:off x="5229860" y="511746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4" name="Content Placeholder 2"/>
          <p:cNvSpPr txBox="1">
            <a:spLocks noGrp="1"/>
          </p:cNvSpPr>
          <p:nvPr/>
        </p:nvSpPr>
        <p:spPr>
          <a:xfrm>
            <a:off x="1746885" y="55352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左子树分数</a:t>
            </a:r>
            <a:endParaRPr lang="zh-CN" sz="1600" dirty="0">
              <a:ea typeface="宋体" panose="02010600030101010101" pitchFamily="2" charset="-122"/>
              <a:sym typeface="+mn-ea"/>
            </a:endParaRPr>
          </a:p>
        </p:txBody>
      </p:sp>
      <p:sp>
        <p:nvSpPr>
          <p:cNvPr id="25" name="Content Placeholder 2"/>
          <p:cNvSpPr txBox="1">
            <a:spLocks noGrp="1"/>
          </p:cNvSpPr>
          <p:nvPr/>
        </p:nvSpPr>
        <p:spPr>
          <a:xfrm>
            <a:off x="3239135" y="5535295"/>
            <a:ext cx="129286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右子树分数</a:t>
            </a:r>
            <a:endParaRPr lang="zh-CN" sz="1600" dirty="0">
              <a:ea typeface="宋体" panose="02010600030101010101" pitchFamily="2" charset="-122"/>
              <a:sym typeface="+mn-ea"/>
            </a:endParaRPr>
          </a:p>
        </p:txBody>
      </p:sp>
      <p:sp>
        <p:nvSpPr>
          <p:cNvPr id="29" name="Content Placeholder 2"/>
          <p:cNvSpPr txBox="1">
            <a:spLocks noGrp="1"/>
          </p:cNvSpPr>
          <p:nvPr/>
        </p:nvSpPr>
        <p:spPr>
          <a:xfrm>
            <a:off x="4794250" y="5535295"/>
            <a:ext cx="2171700"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不分割可以拿到的分数</a:t>
            </a:r>
            <a:endParaRPr lang="zh-CN" sz="1600" dirty="0">
              <a:ea typeface="宋体" panose="02010600030101010101" pitchFamily="2" charset="-122"/>
              <a:sym typeface="+mn-ea"/>
            </a:endParaRPr>
          </a:p>
        </p:txBody>
      </p:sp>
      <p:sp>
        <p:nvSpPr>
          <p:cNvPr id="30" name="Content Placeholder 2"/>
          <p:cNvSpPr txBox="1">
            <a:spLocks noGrp="1"/>
          </p:cNvSpPr>
          <p:nvPr/>
        </p:nvSpPr>
        <p:spPr>
          <a:xfrm>
            <a:off x="5668645" y="3675380"/>
            <a:ext cx="3221355" cy="5613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加入新叶子节点引入的复杂度代价</a:t>
            </a:r>
            <a:endParaRPr lang="zh-CN" sz="1600" dirty="0">
              <a:ea typeface="宋体" panose="02010600030101010101" pitchFamily="2" charset="-122"/>
              <a:sym typeface="+mn-ea"/>
            </a:endParaRPr>
          </a:p>
        </p:txBody>
      </p:sp>
      <p:sp>
        <p:nvSpPr>
          <p:cNvPr id="31" name="右箭头 30"/>
          <p:cNvSpPr/>
          <p:nvPr/>
        </p:nvSpPr>
        <p:spPr>
          <a:xfrm rot="19740000">
            <a:off x="6290310" y="417068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32" name="对象 -2147482616"/>
          <p:cNvGraphicFramePr>
            <a:graphicFrameLocks noChangeAspect="1"/>
          </p:cNvGraphicFramePr>
          <p:nvPr/>
        </p:nvGraphicFramePr>
        <p:xfrm>
          <a:off x="1660525" y="2309495"/>
          <a:ext cx="2496820" cy="776605"/>
        </p:xfrm>
        <a:graphic>
          <a:graphicData uri="http://schemas.openxmlformats.org/presentationml/2006/ole">
            <mc:AlternateContent xmlns:mc="http://schemas.openxmlformats.org/markup-compatibility/2006">
              <mc:Choice xmlns:v="urn:schemas-microsoft-com:vml" Requires="v">
                <p:oleObj spid="_x0000_s3" name="" r:id="rId3" imgW="1574800" imgH="482600" progId="Equation.KSEE3">
                  <p:embed/>
                </p:oleObj>
              </mc:Choice>
              <mc:Fallback>
                <p:oleObj name="" r:id="rId3" imgW="1574800" imgH="482600" progId="Equation.KSEE3">
                  <p:embed/>
                  <p:pic>
                    <p:nvPicPr>
                      <p:cNvPr id="0" name="对象 -2147482616"/>
                      <p:cNvPicPr/>
                      <p:nvPr/>
                    </p:nvPicPr>
                    <p:blipFill>
                      <a:blip r:embed="rId4"/>
                      <a:stretch>
                        <a:fillRect/>
                      </a:stretch>
                    </p:blipFill>
                    <p:spPr>
                      <a:xfrm>
                        <a:off x="1660525" y="2309495"/>
                        <a:ext cx="2496820" cy="776605"/>
                      </a:xfrm>
                      <a:prstGeom prst="rect">
                        <a:avLst/>
                      </a:prstGeom>
                      <a:noFill/>
                      <a:ln w="38100">
                        <a:noFill/>
                        <a:miter/>
                      </a:ln>
                    </p:spPr>
                  </p:pic>
                </p:oleObj>
              </mc:Fallback>
            </mc:AlternateContent>
          </a:graphicData>
        </a:graphic>
      </p:graphicFrame>
    </p:spTree>
    <p:custDataLst>
      <p:tags r:id="rId5"/>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028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贪心方法，获取最优分割节点（</a:t>
            </a:r>
            <a:r>
              <a:rPr lang="en-US" altLang="zh-CN" sz="1600" dirty="0">
                <a:ea typeface="宋体" panose="02010600030101010101" pitchFamily="2" charset="-122"/>
                <a:sym typeface="+mn-ea"/>
              </a:rPr>
              <a:t>split point</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将所有样本按照gi从小到大排序，通过遍历，查看每个节点是否需要分割</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对于特征值的个数为n时，总共有n−1种划分</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，对样本扫描一遍，得出GL，GR</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，根据Gain的分数进行分割</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通过贪心法，计算效率得到大幅提升，XGBoost重新定义划分属性，即Gain，而</a:t>
            </a:r>
            <a:r>
              <a:rPr lang="en-US" altLang="zh-CN" sz="1600" dirty="0">
                <a:ea typeface="宋体" panose="02010600030101010101" pitchFamily="2" charset="-122"/>
                <a:sym typeface="+mn-ea"/>
              </a:rPr>
              <a:t>Gain</a:t>
            </a:r>
            <a:r>
              <a:rPr lang="zh-CN" altLang="en-US" sz="1600" dirty="0">
                <a:ea typeface="宋体" panose="02010600030101010101" pitchFamily="2" charset="-122"/>
                <a:sym typeface="+mn-ea"/>
              </a:rPr>
              <a:t>的计算是由目标损失函数obj决定的</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XGBoost-3"/>
          <p:cNvPicPr>
            <a:picLocks noChangeAspect="1"/>
          </p:cNvPicPr>
          <p:nvPr/>
        </p:nvPicPr>
        <p:blipFill>
          <a:blip r:embed="rId1"/>
          <a:stretch>
            <a:fillRect/>
          </a:stretch>
        </p:blipFill>
        <p:spPr>
          <a:xfrm>
            <a:off x="5487670" y="1196975"/>
            <a:ext cx="6482080" cy="2286000"/>
          </a:xfrm>
          <a:prstGeom prst="rect">
            <a:avLst/>
          </a:prstGeom>
        </p:spPr>
      </p:pic>
      <p:graphicFrame>
        <p:nvGraphicFramePr>
          <p:cNvPr id="4" name="对象 -2147482616"/>
          <p:cNvGraphicFramePr>
            <a:graphicFrameLocks noChangeAspect="1"/>
          </p:cNvGraphicFramePr>
          <p:nvPr/>
        </p:nvGraphicFramePr>
        <p:xfrm>
          <a:off x="5871845" y="3060065"/>
          <a:ext cx="1517015" cy="422910"/>
        </p:xfrm>
        <a:graphic>
          <a:graphicData uri="http://schemas.openxmlformats.org/presentationml/2006/ole">
            <mc:AlternateContent xmlns:mc="http://schemas.openxmlformats.org/markup-compatibility/2006">
              <mc:Choice xmlns:v="urn:schemas-microsoft-com:vml" Requires="v">
                <p:oleObj spid="_x0000_s2" name="" r:id="rId2" imgW="787400" imgH="215900" progId="Equation.KSEE3">
                  <p:embed/>
                </p:oleObj>
              </mc:Choice>
              <mc:Fallback>
                <p:oleObj name="" r:id="rId2" imgW="787400" imgH="215900" progId="Equation.KSEE3">
                  <p:embed/>
                  <p:pic>
                    <p:nvPicPr>
                      <p:cNvPr id="0" name="对象 -2147482616"/>
                      <p:cNvPicPr/>
                      <p:nvPr/>
                    </p:nvPicPr>
                    <p:blipFill>
                      <a:blip r:embed="rId3"/>
                      <a:stretch>
                        <a:fillRect/>
                      </a:stretch>
                    </p:blipFill>
                    <p:spPr>
                      <a:xfrm>
                        <a:off x="5871845" y="3060065"/>
                        <a:ext cx="1517015" cy="42291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591868" y="3060065"/>
          <a:ext cx="2103120" cy="448310"/>
        </p:xfrm>
        <a:graphic>
          <a:graphicData uri="http://schemas.openxmlformats.org/presentationml/2006/ole">
            <mc:AlternateContent xmlns:mc="http://schemas.openxmlformats.org/markup-compatibility/2006">
              <mc:Choice xmlns:v="urn:schemas-microsoft-com:vml" Requires="v">
                <p:oleObj spid="_x0000_s5" name="" r:id="rId4" imgW="1091565" imgH="228600" progId="Equation.KSEE3">
                  <p:embed/>
                </p:oleObj>
              </mc:Choice>
              <mc:Fallback>
                <p:oleObj name="" r:id="rId4" imgW="1091565" imgH="228600" progId="Equation.KSEE3">
                  <p:embed/>
                  <p:pic>
                    <p:nvPicPr>
                      <p:cNvPr id="0" name="对象 -2147482616"/>
                      <p:cNvPicPr/>
                      <p:nvPr/>
                    </p:nvPicPr>
                    <p:blipFill>
                      <a:blip r:embed="rId5"/>
                      <a:stretch>
                        <a:fillRect/>
                      </a:stretch>
                    </p:blipFill>
                    <p:spPr>
                      <a:xfrm>
                        <a:off x="8591868" y="3060065"/>
                        <a:ext cx="2103120" cy="44831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6"/>
          <a:stretch>
            <a:fillRect/>
          </a:stretch>
        </p:blipFill>
        <p:spPr>
          <a:xfrm>
            <a:off x="6544310" y="3575050"/>
            <a:ext cx="4574540" cy="3084830"/>
          </a:xfrm>
          <a:prstGeom prst="rect">
            <a:avLst/>
          </a:prstGeom>
        </p:spPr>
      </p:pic>
    </p:spTree>
    <p:custDataLst>
      <p:tags r:id="rId7"/>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5010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a:t>
            </a:r>
            <a:r>
              <a:rPr lang="zh-CN" altLang="en-US" sz="1600" dirty="0">
                <a:ea typeface="宋体" panose="02010600030101010101" pitchFamily="2" charset="-122"/>
                <a:sym typeface="+mn-ea"/>
              </a:rPr>
              <a:t>分裂节点算法（近似算法，</a:t>
            </a:r>
            <a:r>
              <a:rPr sz="1600" dirty="0">
                <a:ea typeface="宋体" panose="02010600030101010101" pitchFamily="2" charset="-122"/>
                <a:sym typeface="+mn-ea"/>
              </a:rPr>
              <a:t>Histogram </a:t>
            </a:r>
            <a:r>
              <a:rPr lang="en-US" sz="1600" dirty="0">
                <a:ea typeface="宋体" panose="02010600030101010101" pitchFamily="2" charset="-122"/>
                <a:sym typeface="+mn-ea"/>
              </a:rPr>
              <a:t>2016 paper</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对于连续型特征值，样本数量非常大，该特征取值过多时，遍历所有取值会花费很多时间，且容易过拟合</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方法，在寻找split节点的时候，不会枚举所有的特征值，而会对特征值进行聚合统计，然后形成若干个bucket(桶)，只将bucket边界上的特征值作为split节点的候选，从而获得性能提升</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从算法伪代码中该流程还可以分为两种，全局的近似是在新生成一棵树之前就对各个特征计算分位点并划分样本，之后在每次分裂过程中都采用近似划分，而局部近似就是在具体的某一次分裂节点的过程中采用近似算法</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100445" y="1971675"/>
            <a:ext cx="5781675" cy="2914650"/>
          </a:xfrm>
          <a:prstGeom prst="rect">
            <a:avLst/>
          </a:prstGeom>
        </p:spPr>
      </p:pic>
    </p:spTree>
    <p:custDataLst>
      <p:tags r:id="rId2"/>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35355" y="1531620"/>
            <a:ext cx="6197600" cy="4384675"/>
          </a:xfrm>
          <a:prstGeom prst="rect">
            <a:avLst/>
          </a:prstGeom>
          <a:ln w="12700">
            <a:miter lim="400000"/>
          </a:ln>
        </p:spPr>
        <p:txBody>
          <a:bodyPr lIns="45719" rIns="45719">
            <a:normAutofit fontScale="8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t>TIPS</a:t>
            </a:r>
            <a:r>
              <a:rPr lang="zh-CN" altLang="en-US" sz="2600" dirty="0">
                <a:ea typeface="宋体" panose="02010600030101010101" pitchFamily="2" charset="-122"/>
              </a:rPr>
              <a:t>：我们要</a:t>
            </a:r>
            <a:r>
              <a:rPr lang="en-US" altLang="zh-CN" sz="2600" dirty="0">
                <a:ea typeface="宋体" panose="02010600030101010101" pitchFamily="2" charset="-122"/>
              </a:rPr>
              <a:t>PK</a:t>
            </a:r>
            <a:r>
              <a:rPr lang="zh-CN" altLang="en-US" sz="2600" dirty="0">
                <a:ea typeface="宋体" panose="02010600030101010101" pitchFamily="2" charset="-122"/>
              </a:rPr>
              <a:t>的是和我们一起竞争的人</a:t>
            </a:r>
            <a:endParaRPr lang="zh-CN" altLang="en-US" sz="2600" dirty="0">
              <a:ea typeface="宋体" panose="02010600030101010101" pitchFamily="2" charset="-122"/>
            </a:endParaRPr>
          </a:p>
          <a:p>
            <a:pPr>
              <a:lnSpc>
                <a:spcPct val="150000"/>
              </a:lnSpc>
            </a:pPr>
            <a:endParaRPr lang="zh-CN" altLang="en-US" sz="2600" dirty="0">
              <a:ea typeface="宋体" panose="02010600030101010101" pitchFamily="2" charset="-122"/>
            </a:endParaRPr>
          </a:p>
          <a:p>
            <a:pPr>
              <a:lnSpc>
                <a:spcPct val="150000"/>
              </a:lnSpc>
            </a:pPr>
            <a:r>
              <a:rPr lang="zh-CN" altLang="en-US" sz="2600" dirty="0">
                <a:ea typeface="宋体" panose="02010600030101010101" pitchFamily="2" charset="-122"/>
              </a:rPr>
              <a:t>实习</a:t>
            </a:r>
            <a:r>
              <a:rPr lang="en-US" altLang="zh-CN" sz="2600" dirty="0">
                <a:ea typeface="宋体" panose="02010600030101010101" pitchFamily="2" charset="-122"/>
              </a:rPr>
              <a:t>/</a:t>
            </a:r>
            <a:r>
              <a:rPr lang="zh-CN" altLang="en-US" sz="2600" dirty="0">
                <a:ea typeface="宋体" panose="02010600030101010101" pitchFamily="2" charset="-122"/>
              </a:rPr>
              <a:t>工作（公司背书）</a:t>
            </a:r>
            <a:endParaRPr lang="zh-CN" altLang="en-US" sz="2600" dirty="0">
              <a:ea typeface="宋体" panose="02010600030101010101" pitchFamily="2" charset="-122"/>
            </a:endParaRPr>
          </a:p>
          <a:p>
            <a:pPr>
              <a:lnSpc>
                <a:spcPct val="150000"/>
              </a:lnSpc>
            </a:pPr>
            <a:r>
              <a:rPr lang="zh-CN" altLang="zh-CN" sz="2600" dirty="0">
                <a:ea typeface="宋体" panose="02010600030101010101" pitchFamily="2" charset="-122"/>
              </a:rPr>
              <a:t>比赛</a:t>
            </a:r>
            <a:endParaRPr lang="zh-CN" altLang="zh-CN" sz="2600" dirty="0">
              <a:ea typeface="宋体" panose="02010600030101010101" pitchFamily="2" charset="-122"/>
            </a:endParaRPr>
          </a:p>
          <a:p>
            <a:pPr>
              <a:lnSpc>
                <a:spcPct val="150000"/>
              </a:lnSpc>
            </a:pPr>
            <a:r>
              <a:rPr lang="zh-CN" altLang="zh-CN" sz="2600" dirty="0">
                <a:ea typeface="宋体" panose="02010600030101010101" pitchFamily="2" charset="-122"/>
              </a:rPr>
              <a:t>论文</a:t>
            </a:r>
            <a:endParaRPr lang="zh-CN" altLang="zh-CN" sz="2600" dirty="0">
              <a:ea typeface="宋体" panose="02010600030101010101" pitchFamily="2" charset="-122"/>
            </a:endParaRPr>
          </a:p>
          <a:p>
            <a:pPr>
              <a:lnSpc>
                <a:spcPct val="150000"/>
              </a:lnSpc>
            </a:pPr>
            <a:r>
              <a:rPr lang="en-US" altLang="zh-CN" sz="2600" dirty="0">
                <a:ea typeface="宋体" panose="02010600030101010101" pitchFamily="2" charset="-122"/>
              </a:rPr>
              <a:t>Blog</a:t>
            </a:r>
            <a:endParaRPr lang="en-US" altLang="zh-CN" sz="2600" dirty="0">
              <a:ea typeface="宋体" panose="02010600030101010101" pitchFamily="2" charset="-122"/>
            </a:endParaRPr>
          </a:p>
          <a:p>
            <a:pPr>
              <a:lnSpc>
                <a:spcPct val="150000"/>
              </a:lnSpc>
            </a:pPr>
            <a:r>
              <a:rPr lang="zh-CN" altLang="en-US" sz="2600" dirty="0">
                <a:ea typeface="宋体" panose="02010600030101010101" pitchFamily="2" charset="-122"/>
              </a:rPr>
              <a:t>公众号</a:t>
            </a:r>
            <a:endParaRPr lang="zh-CN" altLang="zh-CN" sz="2600" dirty="0">
              <a:ea typeface="宋体" panose="02010600030101010101" pitchFamily="2" charset="-122"/>
            </a:endParaRPr>
          </a:p>
          <a:p>
            <a:pPr>
              <a:lnSpc>
                <a:spcPct val="150000"/>
              </a:lnSpc>
            </a:pPr>
            <a:endParaRPr lang="zh-CN" altLang="zh-CN" sz="2600" dirty="0">
              <a:solidFill>
                <a:srgbClr val="FF0000"/>
              </a:solidFill>
              <a:ea typeface="宋体" panose="02010600030101010101" pitchFamily="2" charset="-122"/>
            </a:endParaRPr>
          </a:p>
          <a:p>
            <a:pPr>
              <a:lnSpc>
                <a:spcPct val="150000"/>
              </a:lnSpc>
            </a:pPr>
            <a:endParaRPr lang="zh-CN" altLang="zh-CN" sz="2600" dirty="0">
              <a:ea typeface="宋体" panose="02010600030101010101" pitchFamily="2" charset="-122"/>
            </a:endParaRPr>
          </a:p>
        </p:txBody>
      </p:sp>
      <p:sp>
        <p:nvSpPr>
          <p:cNvPr id="5" name="文本框 4"/>
          <p:cNvSpPr txBox="1"/>
          <p:nvPr/>
        </p:nvSpPr>
        <p:spPr>
          <a:xfrm>
            <a:off x="10801985" y="5109210"/>
            <a:ext cx="1311910"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项目</a:t>
            </a:r>
            <a:endPar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圆角矩形 3"/>
          <p:cNvSpPr/>
          <p:nvPr/>
        </p:nvSpPr>
        <p:spPr>
          <a:xfrm>
            <a:off x="5446395" y="4957445"/>
            <a:ext cx="114935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特征工程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10697845" y="3909695"/>
            <a:ext cx="1443990"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工具</a:t>
            </a:r>
            <a:endPar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4" name="圆角矩形 23"/>
          <p:cNvSpPr/>
          <p:nvPr/>
        </p:nvSpPr>
        <p:spPr>
          <a:xfrm>
            <a:off x="6727825" y="4957445"/>
            <a:ext cx="129095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推荐架构</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圆角矩形 24"/>
          <p:cNvSpPr/>
          <p:nvPr/>
        </p:nvSpPr>
        <p:spPr>
          <a:xfrm>
            <a:off x="8134985" y="4957445"/>
            <a:ext cx="12820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数据抓取</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圆角矩形 25"/>
          <p:cNvSpPr/>
          <p:nvPr/>
        </p:nvSpPr>
        <p:spPr>
          <a:xfrm>
            <a:off x="9551670" y="4957445"/>
            <a:ext cx="138112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可视化</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圆角矩形 26"/>
          <p:cNvSpPr/>
          <p:nvPr/>
        </p:nvSpPr>
        <p:spPr>
          <a:xfrm>
            <a:off x="5446395" y="5478145"/>
            <a:ext cx="114935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可解释性</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8" name="圆角矩形 27"/>
          <p:cNvSpPr/>
          <p:nvPr/>
        </p:nvSpPr>
        <p:spPr>
          <a:xfrm>
            <a:off x="6744970" y="5475605"/>
            <a:ext cx="1273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模型选择</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9" name="圆角矩形 28"/>
          <p:cNvSpPr/>
          <p:nvPr/>
        </p:nvSpPr>
        <p:spPr>
          <a:xfrm>
            <a:off x="8152130" y="5481320"/>
            <a:ext cx="126428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超参数调整</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30" name="圆角矩形 29"/>
          <p:cNvSpPr/>
          <p:nvPr/>
        </p:nvSpPr>
        <p:spPr>
          <a:xfrm>
            <a:off x="9568815" y="5489575"/>
            <a:ext cx="136080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Model Serving</a:t>
            </a:r>
            <a:endPar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31" name="圆角矩形 30"/>
          <p:cNvSpPr/>
          <p:nvPr/>
        </p:nvSpPr>
        <p:spPr>
          <a:xfrm>
            <a:off x="8139858" y="2997828"/>
            <a:ext cx="1258302" cy="392706"/>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Attention</a:t>
            </a:r>
            <a:endParaRPr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模型</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33" name="圆角矩形 32"/>
          <p:cNvSpPr/>
          <p:nvPr/>
        </p:nvSpPr>
        <p:spPr>
          <a:xfrm>
            <a:off x="9537065" y="2997835"/>
            <a:ext cx="13836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Embedding</a:t>
            </a:r>
            <a:endParaRPr lang="zh-CN"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0" name="文本框 39"/>
          <p:cNvSpPr txBox="1"/>
          <p:nvPr/>
        </p:nvSpPr>
        <p:spPr>
          <a:xfrm>
            <a:off x="10873740" y="2650490"/>
            <a:ext cx="1016635" cy="521970"/>
          </a:xfrm>
          <a:prstGeom prst="rect">
            <a:avLst/>
          </a:prstGeom>
          <a:noFill/>
          <a:ln>
            <a:noFill/>
          </a:ln>
        </p:spPr>
        <p:txBody>
          <a:bodyPr wrap="square" rtlCol="0" anchor="t">
            <a:spAutoFit/>
          </a:bodyPr>
          <a:lstStyle/>
          <a:p>
            <a:pPr algn="ctr"/>
            <a:r>
              <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算法</a:t>
            </a:r>
            <a:endParaRPr lang="zh-CN" altLang="en-US" sz="2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1" name="圆角矩形 40"/>
          <p:cNvSpPr/>
          <p:nvPr/>
        </p:nvSpPr>
        <p:spPr>
          <a:xfrm>
            <a:off x="6689725" y="2409190"/>
            <a:ext cx="130556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tx1"/>
                </a:solidFill>
                <a:latin typeface="微软雅黑" panose="020B0503020204020204" charset="-122"/>
                <a:ea typeface="微软雅黑" panose="020B0503020204020204" charset="-122"/>
                <a:sym typeface="+mn-ea"/>
              </a:rPr>
              <a:t>聚类</a:t>
            </a:r>
            <a:r>
              <a:rPr sz="1400" dirty="0">
                <a:solidFill>
                  <a:schemeClr val="tx1"/>
                </a:solidFill>
                <a:latin typeface="微软雅黑" panose="020B0503020204020204" charset="-122"/>
                <a:ea typeface="微软雅黑" panose="020B0503020204020204" charset="-122"/>
                <a:sym typeface="+mn-ea"/>
              </a:rPr>
              <a:t>算法</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3" name="矩形 42"/>
          <p:cNvSpPr/>
          <p:nvPr/>
        </p:nvSpPr>
        <p:spPr>
          <a:xfrm>
            <a:off x="5243830" y="2294255"/>
            <a:ext cx="6724650" cy="3753485"/>
          </a:xfrm>
          <a:prstGeom prst="rect">
            <a:avLst/>
          </a:prstGeom>
          <a:noFill/>
          <a:ln w="38100">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4" name="圆角矩形 43"/>
          <p:cNvSpPr/>
          <p:nvPr/>
        </p:nvSpPr>
        <p:spPr>
          <a:xfrm>
            <a:off x="8130540" y="2399665"/>
            <a:ext cx="125857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矩阵分解</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5" name="圆角矩形 44"/>
          <p:cNvSpPr/>
          <p:nvPr/>
        </p:nvSpPr>
        <p:spPr>
          <a:xfrm>
            <a:off x="9527540" y="2399665"/>
            <a:ext cx="138366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cs typeface="微软雅黑" panose="020B0503020204020204" charset="-122"/>
                <a:sym typeface="+mn-ea"/>
              </a:rPr>
              <a:t>FM模型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圆角矩形 45"/>
          <p:cNvSpPr/>
          <p:nvPr/>
        </p:nvSpPr>
        <p:spPr>
          <a:xfrm>
            <a:off x="6716395" y="2997835"/>
            <a:ext cx="127889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400" dirty="0">
                <a:solidFill>
                  <a:schemeClr val="tx1"/>
                </a:solidFill>
                <a:latin typeface="微软雅黑" panose="020B0503020204020204" charset="-122"/>
                <a:ea typeface="微软雅黑" panose="020B0503020204020204" charset="-122"/>
                <a:sym typeface="+mn-ea"/>
              </a:rPr>
              <a:t>图挖掘</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圆角矩形 6"/>
          <p:cNvSpPr/>
          <p:nvPr/>
        </p:nvSpPr>
        <p:spPr>
          <a:xfrm>
            <a:off x="5396865" y="3738245"/>
            <a:ext cx="1146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sklearn</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圆角矩形 7"/>
          <p:cNvSpPr/>
          <p:nvPr/>
        </p:nvSpPr>
        <p:spPr>
          <a:xfrm>
            <a:off x="6660515" y="3738245"/>
            <a:ext cx="130619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Tensorflow</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圆角矩形 8"/>
          <p:cNvSpPr/>
          <p:nvPr/>
        </p:nvSpPr>
        <p:spPr>
          <a:xfrm>
            <a:off x="8077200" y="3738245"/>
            <a:ext cx="130619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Gensim</a:t>
            </a:r>
            <a:endPar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0" name="圆角矩形 9"/>
          <p:cNvSpPr/>
          <p:nvPr/>
        </p:nvSpPr>
        <p:spPr>
          <a:xfrm>
            <a:off x="9484360" y="3738245"/>
            <a:ext cx="143065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FeatureTools</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1" name="圆角矩形 10"/>
          <p:cNvSpPr/>
          <p:nvPr/>
        </p:nvSpPr>
        <p:spPr>
          <a:xfrm>
            <a:off x="5396865" y="4258945"/>
            <a:ext cx="114617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Surprise</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2" name="圆角矩形 11"/>
          <p:cNvSpPr/>
          <p:nvPr/>
        </p:nvSpPr>
        <p:spPr>
          <a:xfrm>
            <a:off x="6678930" y="4256405"/>
            <a:ext cx="12871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LibFM</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圆角矩形 12"/>
          <p:cNvSpPr/>
          <p:nvPr/>
        </p:nvSpPr>
        <p:spPr>
          <a:xfrm>
            <a:off x="8095615" y="4262120"/>
            <a:ext cx="12871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xlearn</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圆角矩形 13"/>
          <p:cNvSpPr/>
          <p:nvPr/>
        </p:nvSpPr>
        <p:spPr>
          <a:xfrm>
            <a:off x="9502775" y="4270375"/>
            <a:ext cx="141224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DeepCTR</a:t>
            </a:r>
            <a:endPar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圆角矩形 14"/>
          <p:cNvSpPr/>
          <p:nvPr/>
        </p:nvSpPr>
        <p:spPr>
          <a:xfrm>
            <a:off x="5436870" y="2418715"/>
            <a:ext cx="1148080"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分类算法</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7" name="圆角矩形 16"/>
          <p:cNvSpPr/>
          <p:nvPr/>
        </p:nvSpPr>
        <p:spPr>
          <a:xfrm>
            <a:off x="5436870" y="2997835"/>
            <a:ext cx="1147445" cy="39243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dirty="0">
                <a:solidFill>
                  <a:schemeClr val="tx1"/>
                </a:solidFill>
                <a:latin typeface="微软雅黑" panose="020B0503020204020204" charset="-122"/>
                <a:ea typeface="微软雅黑" panose="020B0503020204020204" charset="-122"/>
                <a:sym typeface="+mn-ea"/>
              </a:rPr>
              <a:t>树模型</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nvSpPr>
        <p:spPr>
          <a:xfrm>
            <a:off x="935355" y="2294255"/>
            <a:ext cx="3392805" cy="3753485"/>
          </a:xfrm>
          <a:prstGeom prst="rect">
            <a:avLst/>
          </a:prstGeom>
          <a:noFill/>
          <a:ln w="38100">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2" name=" 141"/>
          <p:cNvSpPr/>
          <p:nvPr/>
        </p:nvSpPr>
        <p:spPr>
          <a:xfrm rot="10800000">
            <a:off x="4526890" y="3784257"/>
            <a:ext cx="533320" cy="356360"/>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charset="-122"/>
              <a:ea typeface="微软雅黑" panose="020B0503020204020204" charset="-122"/>
            </a:endParaRPr>
          </a:p>
        </p:txBody>
      </p:sp>
      <p:sp>
        <p:nvSpPr>
          <p:cNvPr id="18" name="Content Placeholder 2"/>
          <p:cNvSpPr txBox="1">
            <a:spLocks noGrp="1"/>
          </p:cNvSpPr>
          <p:nvPr/>
        </p:nvSpPr>
        <p:spPr>
          <a:xfrm>
            <a:off x="8249920" y="6106160"/>
            <a:ext cx="2061845" cy="7969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600" dirty="0">
                <a:ea typeface="宋体" panose="02010600030101010101" pitchFamily="2" charset="-122"/>
              </a:rPr>
              <a:t>夯实基础</a:t>
            </a:r>
            <a:endParaRPr lang="zh-CN" altLang="en-US" sz="2600" dirty="0">
              <a:ea typeface="宋体" panose="02010600030101010101" pitchFamily="2" charset="-122"/>
            </a:endParaRPr>
          </a:p>
          <a:p>
            <a:pPr>
              <a:lnSpc>
                <a:spcPct val="150000"/>
              </a:lnSpc>
            </a:pPr>
            <a:endParaRPr lang="zh-CN" altLang="zh-CN" sz="2600" dirty="0">
              <a:ea typeface="宋体" panose="02010600030101010101" pitchFamily="2" charset="-122"/>
            </a:endParaRPr>
          </a:p>
        </p:txBody>
      </p:sp>
      <p:sp>
        <p:nvSpPr>
          <p:cNvPr id="19" name="Content Placeholder 2"/>
          <p:cNvSpPr txBox="1">
            <a:spLocks noGrp="1"/>
          </p:cNvSpPr>
          <p:nvPr/>
        </p:nvSpPr>
        <p:spPr>
          <a:xfrm>
            <a:off x="1930400" y="6125210"/>
            <a:ext cx="2061845" cy="7969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ea typeface="宋体" panose="02010600030101010101" pitchFamily="2" charset="-122"/>
              </a:rPr>
              <a:t>Presentation</a:t>
            </a:r>
            <a:endParaRPr lang="zh-CN" altLang="zh-CN" sz="2600" dirty="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Summary</a:t>
            </a:r>
            <a:r>
              <a:rPr lang="en-US" altLang="zh-CN" dirty="0">
                <a:ea typeface="宋体" panose="02010600030101010101" pitchFamily="2" charset="-122"/>
                <a:sym typeface="+mn-ea"/>
              </a:rPr>
              <a:t>(</a:t>
            </a:r>
            <a:r>
              <a:rPr lang="en-US" dirty="0">
                <a:ea typeface="宋体" panose="02010600030101010101" pitchFamily="2" charset="-122"/>
                <a:sym typeface="+mn-ea"/>
              </a:rPr>
              <a:t>XGBoost)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算法特点</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XGBoost</a:t>
            </a:r>
            <a:r>
              <a:rPr sz="1600" dirty="0">
                <a:ea typeface="宋体" panose="02010600030101010101" pitchFamily="2" charset="-122"/>
                <a:sym typeface="+mn-ea"/>
              </a:rPr>
              <a:t>将树模型的复杂度加入到正则项中，</a:t>
            </a:r>
            <a:r>
              <a:rPr lang="zh-CN" sz="1600" dirty="0">
                <a:ea typeface="宋体" panose="02010600030101010101" pitchFamily="2" charset="-122"/>
                <a:sym typeface="+mn-ea"/>
              </a:rPr>
              <a:t>从而</a:t>
            </a:r>
            <a:r>
              <a:rPr sz="1600" dirty="0">
                <a:ea typeface="宋体" panose="02010600030101010101" pitchFamily="2" charset="-122"/>
                <a:sym typeface="+mn-ea"/>
              </a:rPr>
              <a:t>避免过拟合，泛化</a:t>
            </a:r>
            <a:r>
              <a:rPr lang="zh-CN" sz="1600" dirty="0">
                <a:ea typeface="宋体" panose="02010600030101010101" pitchFamily="2" charset="-122"/>
                <a:sym typeface="+mn-ea"/>
              </a:rPr>
              <a:t>性能好</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损失函数是用泰勒展开式展开的，用到了一阶导和二阶导，可以加快优化速度</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在寻找最佳分割点时，</a:t>
            </a:r>
            <a:r>
              <a:rPr lang="zh-CN" sz="1600" dirty="0">
                <a:ea typeface="宋体" panose="02010600030101010101" pitchFamily="2" charset="-122"/>
                <a:sym typeface="+mn-ea"/>
              </a:rPr>
              <a:t>采用</a:t>
            </a:r>
            <a:r>
              <a:rPr sz="1600" dirty="0">
                <a:ea typeface="宋体" panose="02010600030101010101" pitchFamily="2" charset="-122"/>
                <a:sym typeface="+mn-ea"/>
              </a:rPr>
              <a:t>近似贪心算法，用来加速</a:t>
            </a:r>
            <a:r>
              <a:rPr lang="zh-CN" sz="1600" dirty="0">
                <a:ea typeface="宋体" panose="02010600030101010101" pitchFamily="2" charset="-122"/>
                <a:sym typeface="+mn-ea"/>
              </a:rPr>
              <a:t>计算</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不仅</a:t>
            </a:r>
            <a:r>
              <a:rPr sz="1600" dirty="0">
                <a:ea typeface="宋体" panose="02010600030101010101" pitchFamily="2" charset="-122"/>
                <a:sym typeface="+mn-ea"/>
              </a:rPr>
              <a:t>支持CART作为基分类器，还支持线性分类器，在使用线性分类器的时候可以使用L1，L2正则化</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支持并行</a:t>
            </a:r>
            <a:r>
              <a:rPr lang="zh-CN" sz="1600" dirty="0">
                <a:ea typeface="宋体" panose="02010600030101010101" pitchFamily="2" charset="-122"/>
                <a:sym typeface="+mn-ea"/>
              </a:rPr>
              <a:t>计算</a:t>
            </a:r>
            <a:r>
              <a:rPr sz="1600" dirty="0">
                <a:ea typeface="宋体" panose="02010600030101010101" pitchFamily="2" charset="-122"/>
                <a:sym typeface="+mn-ea"/>
              </a:rPr>
              <a:t>，XGBoost的并行是</a:t>
            </a:r>
            <a:r>
              <a:rPr lang="zh-CN" sz="1600" dirty="0">
                <a:ea typeface="宋体" panose="02010600030101010101" pitchFamily="2" charset="-122"/>
                <a:sym typeface="+mn-ea"/>
              </a:rPr>
              <a:t>基于</a:t>
            </a:r>
            <a:r>
              <a:rPr sz="1600" dirty="0">
                <a:ea typeface="宋体" panose="02010600030101010101" pitchFamily="2" charset="-122"/>
                <a:sym typeface="+mn-ea"/>
              </a:rPr>
              <a:t>特征</a:t>
            </a:r>
            <a:r>
              <a:rPr lang="zh-CN" sz="1600" dirty="0">
                <a:ea typeface="宋体" panose="02010600030101010101" pitchFamily="2" charset="-122"/>
                <a:sym typeface="+mn-ea"/>
              </a:rPr>
              <a:t>计算</a:t>
            </a:r>
            <a:r>
              <a:rPr sz="1600" dirty="0">
                <a:ea typeface="宋体" panose="02010600030101010101" pitchFamily="2" charset="-122"/>
                <a:sym typeface="+mn-ea"/>
              </a:rPr>
              <a:t>的并行，将特征列排序后以block的形式存储在内存中，在后面的迭代中重复使用这个结构。在进行节点分裂时，计算每个特征的增益，选择增益最大的特征</a:t>
            </a:r>
            <a:r>
              <a:rPr lang="zh-CN" sz="1600" dirty="0">
                <a:ea typeface="宋体" panose="02010600030101010101" pitchFamily="2" charset="-122"/>
                <a:sym typeface="+mn-ea"/>
              </a:rPr>
              <a:t>作为</a:t>
            </a:r>
            <a:r>
              <a:rPr sz="1600" dirty="0">
                <a:ea typeface="宋体" panose="02010600030101010101" pitchFamily="2" charset="-122"/>
                <a:sym typeface="+mn-ea"/>
              </a:rPr>
              <a:t>分割</a:t>
            </a:r>
            <a:r>
              <a:rPr lang="zh-CN" sz="1600" dirty="0">
                <a:ea typeface="宋体" panose="02010600030101010101" pitchFamily="2" charset="-122"/>
                <a:sym typeface="+mn-ea"/>
              </a:rPr>
              <a:t>节点</a:t>
            </a:r>
            <a:r>
              <a:rPr sz="1600" dirty="0">
                <a:ea typeface="宋体" panose="02010600030101010101" pitchFamily="2" charset="-122"/>
                <a:sym typeface="+mn-ea"/>
              </a:rPr>
              <a:t>，各个特征的增益计算</a:t>
            </a:r>
            <a:r>
              <a:rPr lang="zh-CN" sz="1600" dirty="0">
                <a:ea typeface="宋体" panose="02010600030101010101" pitchFamily="2" charset="-122"/>
                <a:sym typeface="+mn-ea"/>
              </a:rPr>
              <a:t>可以使用多线程并行</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优点：速度快、效果好、能处理大规模数据、支持自定义损失函数等</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缺点：算法参数过多，调参</a:t>
            </a:r>
            <a:r>
              <a:rPr lang="zh-CN" sz="1600" dirty="0">
                <a:ea typeface="宋体" panose="02010600030101010101" pitchFamily="2" charset="-122"/>
                <a:sym typeface="+mn-ea"/>
              </a:rPr>
              <a:t>复杂</a:t>
            </a:r>
            <a:r>
              <a:rPr sz="1600" dirty="0">
                <a:ea typeface="宋体" panose="02010600030101010101" pitchFamily="2" charset="-122"/>
                <a:sym typeface="+mn-ea"/>
              </a:rPr>
              <a:t>，不适合处理超高维特征数据</a:t>
            </a: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工具：</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https://github.com/dmlc/xgboost</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参数分为：</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通用</a:t>
            </a:r>
            <a:r>
              <a:rPr sz="1600" dirty="0">
                <a:ea typeface="宋体" panose="02010600030101010101" pitchFamily="2" charset="-122"/>
                <a:sym typeface="+mn-ea"/>
              </a:rPr>
              <a:t>参数：</a:t>
            </a:r>
            <a:r>
              <a:rPr lang="zh-CN" sz="1600" dirty="0">
                <a:ea typeface="宋体" panose="02010600030101010101" pitchFamily="2" charset="-122"/>
                <a:sym typeface="+mn-ea"/>
              </a:rPr>
              <a:t>对系统进行控制</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Booster参数：控制每一步的booster(tree/regression)</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学习目标参数：控制训练目标的表现</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Content Placeholder 2"/>
          <p:cNvSpPr txBox="1">
            <a:spLocks noGrp="1"/>
          </p:cNvSpPr>
          <p:nvPr/>
        </p:nvSpPr>
        <p:spPr>
          <a:xfrm>
            <a:off x="6187440" y="1549400"/>
            <a:ext cx="570738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通用参数：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booster</a:t>
            </a:r>
            <a:r>
              <a:rPr lang="zh-CN" sz="1600" dirty="0">
                <a:ea typeface="宋体" panose="02010600030101010101" pitchFamily="2" charset="-122"/>
                <a:sym typeface="+mn-ea"/>
              </a:rPr>
              <a:t>，模型选择，</a:t>
            </a:r>
            <a:r>
              <a:rPr sz="1600" dirty="0">
                <a:ea typeface="宋体" panose="02010600030101010101" pitchFamily="2" charset="-122"/>
                <a:sym typeface="+mn-ea"/>
              </a:rPr>
              <a:t>gbtree</a:t>
            </a:r>
            <a:r>
              <a:rPr lang="zh-CN" sz="1600" dirty="0">
                <a:ea typeface="宋体" panose="02010600030101010101" pitchFamily="2" charset="-122"/>
                <a:sym typeface="+mn-ea"/>
              </a:rPr>
              <a:t>或者</a:t>
            </a:r>
            <a:r>
              <a:rPr sz="1600" dirty="0">
                <a:ea typeface="宋体" panose="02010600030101010101" pitchFamily="2" charset="-122"/>
                <a:sym typeface="+mn-ea"/>
              </a:rPr>
              <a:t>gblinear。gbtree使用基于树的模型进行提升计算，gblinear使用线性模型进行提升计算。[default=gbtree]</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silent</a:t>
            </a:r>
            <a:r>
              <a:rPr lang="zh-CN" sz="1600" dirty="0">
                <a:ea typeface="宋体" panose="02010600030101010101" pitchFamily="2" charset="-122"/>
                <a:sym typeface="+mn-ea"/>
              </a:rPr>
              <a:t>，缄默方式，</a:t>
            </a:r>
            <a:r>
              <a:rPr sz="1600" dirty="0">
                <a:ea typeface="宋体" panose="02010600030101010101" pitchFamily="2" charset="-122"/>
                <a:sym typeface="+mn-ea"/>
              </a:rPr>
              <a:t>0</a:t>
            </a:r>
            <a:r>
              <a:rPr lang="zh-CN" sz="1600" dirty="0">
                <a:ea typeface="宋体" panose="02010600030101010101" pitchFamily="2" charset="-122"/>
                <a:sym typeface="+mn-ea"/>
              </a:rPr>
              <a:t>表示</a:t>
            </a:r>
            <a:r>
              <a:rPr sz="1600" dirty="0">
                <a:ea typeface="宋体" panose="02010600030101010101" pitchFamily="2" charset="-122"/>
                <a:sym typeface="+mn-ea"/>
              </a:rPr>
              <a:t>打印运行时，1表示以缄默方式运行，不打印运行时信息。[default=0]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nthread</a:t>
            </a:r>
            <a:r>
              <a:rPr lang="zh-CN" sz="1600" dirty="0">
                <a:ea typeface="宋体" panose="02010600030101010101" pitchFamily="2" charset="-122"/>
                <a:sym typeface="+mn-ea"/>
              </a:rPr>
              <a:t>，</a:t>
            </a:r>
            <a:r>
              <a:rPr sz="1600" dirty="0">
                <a:ea typeface="宋体" panose="02010600030101010101" pitchFamily="2" charset="-122"/>
                <a:sym typeface="+mn-ea"/>
              </a:rPr>
              <a:t>XGBoost运行时的线程数</a:t>
            </a:r>
            <a:r>
              <a:rPr lang="zh-CN" sz="1600" dirty="0">
                <a:ea typeface="宋体" panose="02010600030101010101" pitchFamily="2" charset="-122"/>
                <a:sym typeface="+mn-ea"/>
              </a:rPr>
              <a:t>，[default=</a:t>
            </a:r>
            <a:r>
              <a:rPr sz="1600" dirty="0">
                <a:ea typeface="宋体" panose="02010600030101010101" pitchFamily="2" charset="-122"/>
                <a:sym typeface="+mn-ea"/>
              </a:rPr>
              <a:t>缺省值是当前系统可以获得的最大线程数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num_feature</a:t>
            </a:r>
            <a:r>
              <a:rPr lang="zh-CN" sz="1600" dirty="0">
                <a:ea typeface="宋体" panose="02010600030101010101" pitchFamily="2" charset="-122"/>
                <a:sym typeface="+mn-ea"/>
              </a:rPr>
              <a:t>，</a:t>
            </a:r>
            <a:r>
              <a:rPr sz="1600" dirty="0">
                <a:ea typeface="宋体" panose="02010600030101010101" pitchFamily="2" charset="-122"/>
                <a:sym typeface="+mn-ea"/>
              </a:rPr>
              <a:t>boosting过程中用到的特征</a:t>
            </a:r>
            <a:r>
              <a:rPr lang="zh-CN" sz="1600" dirty="0">
                <a:ea typeface="宋体" panose="02010600030101010101" pitchFamily="2" charset="-122"/>
                <a:sym typeface="+mn-ea"/>
              </a:rPr>
              <a:t>个</a:t>
            </a:r>
            <a:r>
              <a:rPr sz="1600" dirty="0">
                <a:ea typeface="宋体" panose="02010600030101010101" pitchFamily="2" charset="-122"/>
                <a:sym typeface="+mn-ea"/>
              </a:rPr>
              <a:t>数，XGBoost会自动设置</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Booster参数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eta [default=0.3]</a:t>
            </a:r>
            <a:r>
              <a:rPr lang="zh-CN" sz="1600" dirty="0">
                <a:ea typeface="宋体" panose="02010600030101010101" pitchFamily="2" charset="-122"/>
                <a:sym typeface="+mn-ea"/>
              </a:rPr>
              <a:t>，</a:t>
            </a:r>
            <a:r>
              <a:rPr sz="1600" dirty="0">
                <a:ea typeface="宋体" panose="02010600030101010101" pitchFamily="2" charset="-122"/>
                <a:sym typeface="+mn-ea"/>
              </a:rPr>
              <a:t>为了防止过拟合，更新过程中用到的收缩步长。在每次提升计算之后，算法会直接获得新特征的权重。 eta通过缩减特征的权重使提升计算过程更加保守</a:t>
            </a:r>
            <a:r>
              <a:rPr lang="zh-CN" sz="1600" dirty="0">
                <a:ea typeface="宋体" panose="02010600030101010101" pitchFamily="2" charset="-122"/>
                <a:sym typeface="+mn-ea"/>
              </a:rPr>
              <a:t>，</a:t>
            </a:r>
            <a:r>
              <a:rPr sz="1600" dirty="0">
                <a:ea typeface="宋体" panose="02010600030101010101" pitchFamily="2" charset="-122"/>
                <a:sym typeface="+mn-ea"/>
              </a:rPr>
              <a:t>取值范围为[0,1]</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gamma [default=0]</a:t>
            </a:r>
            <a:r>
              <a:rPr lang="zh-CN" sz="1600" dirty="0">
                <a:ea typeface="宋体" panose="02010600030101010101" pitchFamily="2" charset="-122"/>
                <a:sym typeface="+mn-ea"/>
              </a:rPr>
              <a:t>，</a:t>
            </a:r>
            <a:r>
              <a:rPr sz="1600" dirty="0">
                <a:ea typeface="宋体" panose="02010600030101010101" pitchFamily="2" charset="-122"/>
                <a:sym typeface="+mn-ea"/>
              </a:rPr>
              <a:t>分裂节点时，损失函数减小值只有大于等于gamma节点才分裂，gamma值越大，算法越保守，越不容易过拟合，但性能就不一定能保证，需要</a:t>
            </a:r>
            <a:r>
              <a:rPr lang="en-US" sz="1600" dirty="0">
                <a:ea typeface="宋体" panose="02010600030101010101" pitchFamily="2" charset="-122"/>
                <a:sym typeface="+mn-ea"/>
              </a:rPr>
              <a:t>trade off</a:t>
            </a:r>
            <a:r>
              <a:rPr lang="zh-CN" sz="1600" dirty="0">
                <a:ea typeface="宋体" panose="02010600030101010101" pitchFamily="2" charset="-122"/>
                <a:sym typeface="+mn-ea"/>
              </a:rPr>
              <a:t>，取值范围</a:t>
            </a:r>
            <a:r>
              <a:rPr sz="1600" dirty="0">
                <a:ea typeface="宋体" panose="02010600030101010101" pitchFamily="2" charset="-122"/>
                <a:sym typeface="+mn-ea"/>
              </a:rPr>
              <a:t> [0,∞]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max_depth [default=6] </a:t>
            </a:r>
            <a:r>
              <a:rPr lang="zh-CN" sz="1600" dirty="0">
                <a:ea typeface="宋体" panose="02010600030101010101" pitchFamily="2" charset="-122"/>
                <a:sym typeface="+mn-ea"/>
              </a:rPr>
              <a:t>，树</a:t>
            </a:r>
            <a:r>
              <a:rPr sz="1600" dirty="0">
                <a:ea typeface="宋体" panose="02010600030101010101" pitchFamily="2" charset="-122"/>
                <a:sym typeface="+mn-ea"/>
              </a:rPr>
              <a:t>的最大深度</a:t>
            </a:r>
            <a:r>
              <a:rPr lang="zh-CN" sz="1600" dirty="0">
                <a:ea typeface="宋体" panose="02010600030101010101" pitchFamily="2" charset="-122"/>
                <a:sym typeface="+mn-ea"/>
              </a:rPr>
              <a:t>，</a:t>
            </a:r>
            <a:r>
              <a:rPr sz="1600" dirty="0">
                <a:ea typeface="宋体" panose="02010600030101010101" pitchFamily="2" charset="-122"/>
                <a:sym typeface="+mn-ea"/>
              </a:rPr>
              <a:t>取值范围为[1,∞]</a:t>
            </a:r>
            <a:r>
              <a:rPr lang="zh-CN" sz="1600" dirty="0">
                <a:ea typeface="宋体" panose="02010600030101010101" pitchFamily="2" charset="-122"/>
                <a:sym typeface="+mn-ea"/>
              </a:rPr>
              <a:t>，典型值为</a:t>
            </a:r>
            <a:r>
              <a:rPr lang="en-US" altLang="zh-CN" sz="1600" dirty="0">
                <a:ea typeface="宋体" panose="02010600030101010101" pitchFamily="2" charset="-122"/>
                <a:sym typeface="+mn-ea"/>
              </a:rPr>
              <a:t>3-10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min_child_weight [default=1]</a:t>
            </a:r>
            <a:r>
              <a:rPr lang="zh-CN" sz="1600" dirty="0">
                <a:ea typeface="宋体" panose="02010600030101010101" pitchFamily="2" charset="-122"/>
                <a:sym typeface="+mn-ea"/>
              </a:rPr>
              <a:t>，</a:t>
            </a:r>
            <a:r>
              <a:rPr sz="1600" dirty="0">
                <a:ea typeface="宋体" panose="02010600030101010101" pitchFamily="2" charset="-122"/>
                <a:sym typeface="+mn-ea"/>
              </a:rPr>
              <a:t>一个子集的所有观察值的最小权重和。如果新分裂的节点的样本权重和小于min_child_weight则停止分裂 。这个可以用来减少过拟合，但是也不能太高，会导致欠拟合</a:t>
            </a:r>
            <a:r>
              <a:rPr lang="zh-CN" sz="1600" dirty="0">
                <a:ea typeface="宋体" panose="02010600030101010101" pitchFamily="2" charset="-122"/>
                <a:sym typeface="+mn-ea"/>
              </a:rPr>
              <a:t>，</a:t>
            </a:r>
            <a:r>
              <a:rPr sz="1600" dirty="0">
                <a:ea typeface="宋体" panose="02010600030101010101" pitchFamily="2" charset="-122"/>
                <a:sym typeface="+mn-ea"/>
              </a:rPr>
              <a:t>取值范围为[0,∞]</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graphicFrame>
        <p:nvGraphicFramePr>
          <p:cNvPr id="22" name="对象 -2147482616"/>
          <p:cNvGraphicFramePr>
            <a:graphicFrameLocks noChangeAspect="1"/>
          </p:cNvGraphicFramePr>
          <p:nvPr/>
        </p:nvGraphicFramePr>
        <p:xfrm>
          <a:off x="3789363" y="5101273"/>
          <a:ext cx="5072380" cy="887095"/>
        </p:xfrm>
        <a:graphic>
          <a:graphicData uri="http://schemas.openxmlformats.org/presentationml/2006/ole">
            <mc:AlternateContent xmlns:mc="http://schemas.openxmlformats.org/markup-compatibility/2006">
              <mc:Choice xmlns:v="urn:schemas-microsoft-com:vml" Requires="v">
                <p:oleObj spid="_x0000_s2" name="" r:id="rId1" imgW="2946400" imgH="508000" progId="Equation.KSEE3">
                  <p:embed/>
                </p:oleObj>
              </mc:Choice>
              <mc:Fallback>
                <p:oleObj name="" r:id="rId1" imgW="2946400" imgH="508000" progId="Equation.KSEE3">
                  <p:embed/>
                  <p:pic>
                    <p:nvPicPr>
                      <p:cNvPr id="0" name="对象 -2147482616"/>
                      <p:cNvPicPr/>
                      <p:nvPr/>
                    </p:nvPicPr>
                    <p:blipFill>
                      <a:blip r:embed="rId2"/>
                      <a:stretch>
                        <a:fillRect/>
                      </a:stretch>
                    </p:blipFill>
                    <p:spPr>
                      <a:xfrm>
                        <a:off x="3789363" y="5101273"/>
                        <a:ext cx="5072380" cy="887095"/>
                      </a:xfrm>
                      <a:prstGeom prst="rect">
                        <a:avLst/>
                      </a:prstGeom>
                      <a:noFill/>
                      <a:ln w="38100">
                        <a:noFill/>
                        <a:miter/>
                      </a:ln>
                    </p:spPr>
                  </p:pic>
                </p:oleObj>
              </mc:Fallback>
            </mc:AlternateContent>
          </a:graphicData>
        </a:graphic>
      </p:graphicFrame>
      <p:sp>
        <p:nvSpPr>
          <p:cNvPr id="3" name="矩形 2"/>
          <p:cNvSpPr/>
          <p:nvPr/>
        </p:nvSpPr>
        <p:spPr>
          <a:xfrm>
            <a:off x="8627110" y="5411470"/>
            <a:ext cx="234950" cy="24701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9025255" y="5801995"/>
            <a:ext cx="1024890" cy="5029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gamma</a:t>
            </a:r>
            <a:endParaRPr sz="1600" dirty="0">
              <a:ea typeface="宋体" panose="02010600030101010101" pitchFamily="2" charset="-122"/>
              <a:sym typeface="+mn-ea"/>
            </a:endParaRPr>
          </a:p>
        </p:txBody>
      </p:sp>
      <p:sp>
        <p:nvSpPr>
          <p:cNvPr id="5" name="Content Placeholder 2"/>
          <p:cNvSpPr txBox="1">
            <a:spLocks noGrp="1"/>
          </p:cNvSpPr>
          <p:nvPr/>
        </p:nvSpPr>
        <p:spPr>
          <a:xfrm>
            <a:off x="7828280" y="6141720"/>
            <a:ext cx="1024890" cy="5029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lambda</a:t>
            </a:r>
            <a:endParaRPr sz="1600" dirty="0">
              <a:ea typeface="宋体" panose="02010600030101010101" pitchFamily="2" charset="-122"/>
              <a:sym typeface="+mn-ea"/>
            </a:endParaRPr>
          </a:p>
        </p:txBody>
      </p:sp>
      <p:sp>
        <p:nvSpPr>
          <p:cNvPr id="6" name="矩形 5"/>
          <p:cNvSpPr/>
          <p:nvPr/>
        </p:nvSpPr>
        <p:spPr>
          <a:xfrm>
            <a:off x="8118475" y="5639435"/>
            <a:ext cx="234950" cy="247015"/>
          </a:xfrm>
          <a:prstGeom prst="rect">
            <a:avLst/>
          </a:prstGeom>
          <a:noFill/>
          <a:ln w="1905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1" name="右箭头 30"/>
          <p:cNvSpPr/>
          <p:nvPr/>
        </p:nvSpPr>
        <p:spPr>
          <a:xfrm rot="2520000">
            <a:off x="8823960" y="56756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右箭头 6"/>
          <p:cNvSpPr/>
          <p:nvPr/>
        </p:nvSpPr>
        <p:spPr>
          <a:xfrm rot="6180000">
            <a:off x="7961630" y="598487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3"/>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Booster参数</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subsample [default=1]</a:t>
            </a:r>
            <a:r>
              <a:rPr lang="zh-CN" sz="1600" dirty="0">
                <a:ea typeface="宋体" panose="02010600030101010101" pitchFamily="2" charset="-122"/>
                <a:sym typeface="+mn-ea"/>
              </a:rPr>
              <a:t>，</a:t>
            </a:r>
            <a:r>
              <a:rPr sz="1600" dirty="0">
                <a:ea typeface="宋体" panose="02010600030101010101" pitchFamily="2" charset="-122"/>
                <a:sym typeface="+mn-ea"/>
              </a:rPr>
              <a:t>构建每棵树对样本的采样率，如果设置成0.5，XGBoost会随机选择</a:t>
            </a:r>
            <a:r>
              <a:rPr lang="en-US" sz="1600" dirty="0">
                <a:ea typeface="宋体" panose="02010600030101010101" pitchFamily="2" charset="-122"/>
                <a:sym typeface="+mn-ea"/>
              </a:rPr>
              <a:t>50%</a:t>
            </a:r>
            <a:r>
              <a:rPr sz="1600" dirty="0">
                <a:ea typeface="宋体" panose="02010600030101010101" pitchFamily="2" charset="-122"/>
                <a:sym typeface="+mn-ea"/>
              </a:rPr>
              <a:t>的样本作为训练集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colsample_bytree [default=1]</a:t>
            </a:r>
            <a:r>
              <a:rPr lang="zh-CN" sz="1600" dirty="0">
                <a:ea typeface="宋体" panose="02010600030101010101" pitchFamily="2" charset="-122"/>
                <a:sym typeface="+mn-ea"/>
              </a:rPr>
              <a:t>，</a:t>
            </a:r>
            <a:r>
              <a:rPr sz="1600" dirty="0">
                <a:ea typeface="宋体" panose="02010600030101010101" pitchFamily="2" charset="-122"/>
                <a:sym typeface="+mn-ea"/>
              </a:rPr>
              <a:t>列采样率，也就是特征采样率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lambda [default=1, alias: reg_lambda]</a:t>
            </a:r>
            <a:r>
              <a:rPr lang="zh-CN" sz="1600" dirty="0">
                <a:ea typeface="宋体" panose="02010600030101010101" pitchFamily="2" charset="-122"/>
                <a:sym typeface="+mn-ea"/>
              </a:rPr>
              <a:t>，</a:t>
            </a:r>
            <a:r>
              <a:rPr sz="1600" dirty="0">
                <a:ea typeface="宋体" panose="02010600030101010101" pitchFamily="2" charset="-122"/>
                <a:sym typeface="+mn-ea"/>
              </a:rPr>
              <a:t>L2正则化，用来控制XGBoost的正则化部分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alpha [default=0, alias: reg_alpha]</a:t>
            </a:r>
            <a:r>
              <a:rPr lang="zh-CN" sz="1600" dirty="0">
                <a:ea typeface="宋体" panose="02010600030101010101" pitchFamily="2" charset="-122"/>
                <a:sym typeface="+mn-ea"/>
              </a:rPr>
              <a:t>，</a:t>
            </a:r>
            <a:r>
              <a:rPr sz="1600" dirty="0">
                <a:ea typeface="宋体" panose="02010600030101010101" pitchFamily="2" charset="-122"/>
                <a:sym typeface="+mn-ea"/>
              </a:rPr>
              <a:t>L1正则化，增加该值会让模型更加收敛</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scale_pos_weight [default=1]</a:t>
            </a:r>
            <a:r>
              <a:rPr lang="zh-CN" sz="1600" dirty="0">
                <a:ea typeface="宋体" panose="02010600030101010101" pitchFamily="2" charset="-122"/>
                <a:sym typeface="+mn-ea"/>
              </a:rPr>
              <a:t>，</a:t>
            </a:r>
            <a:r>
              <a:rPr sz="1600" dirty="0">
                <a:ea typeface="宋体" panose="02010600030101010101" pitchFamily="2" charset="-122"/>
                <a:sym typeface="+mn-ea"/>
              </a:rPr>
              <a:t>在类别高度不平衡的情况下，将参数设置大于0，可以加快收敛</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452245"/>
            <a:ext cx="108800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400" dirty="0">
                <a:ea typeface="宋体" panose="02010600030101010101" pitchFamily="2" charset="-122"/>
                <a:sym typeface="+mn-ea"/>
              </a:rPr>
              <a:t>学习目标</a:t>
            </a:r>
            <a:r>
              <a:rPr sz="1400" dirty="0">
                <a:ea typeface="宋体" panose="02010600030101010101" pitchFamily="2" charset="-122"/>
                <a:sym typeface="+mn-ea"/>
              </a:rPr>
              <a:t>参数</a:t>
            </a:r>
            <a:r>
              <a:rPr lang="zh-CN" sz="1400" dirty="0">
                <a:ea typeface="宋体" panose="02010600030101010101" pitchFamily="2" charset="-122"/>
                <a:sym typeface="+mn-ea"/>
              </a:rPr>
              <a:t>：</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objective [ default=reg:linear ]</a:t>
            </a:r>
            <a:r>
              <a:rPr lang="zh-CN" sz="1400" dirty="0">
                <a:ea typeface="宋体" panose="02010600030101010101" pitchFamily="2" charset="-122"/>
                <a:sym typeface="+mn-ea"/>
              </a:rPr>
              <a:t>，定义学习目标，</a:t>
            </a:r>
            <a:r>
              <a:rPr sz="1400" dirty="0">
                <a:ea typeface="宋体" panose="02010600030101010101" pitchFamily="2" charset="-122"/>
                <a:sym typeface="+mn-ea"/>
              </a:rPr>
              <a:t>reg:linear</a:t>
            </a:r>
            <a:r>
              <a:rPr lang="zh-CN" sz="1400" dirty="0">
                <a:ea typeface="宋体" panose="02010600030101010101" pitchFamily="2" charset="-122"/>
                <a:sym typeface="+mn-ea"/>
              </a:rPr>
              <a:t>，</a:t>
            </a:r>
            <a:r>
              <a:rPr sz="1400" dirty="0">
                <a:ea typeface="宋体" panose="02010600030101010101" pitchFamily="2" charset="-122"/>
                <a:sym typeface="+mn-ea"/>
              </a:rPr>
              <a:t>reg:logistic</a:t>
            </a:r>
            <a:r>
              <a:rPr lang="zh-CN" sz="1400" dirty="0">
                <a:ea typeface="宋体" panose="02010600030101010101" pitchFamily="2" charset="-122"/>
                <a:sym typeface="+mn-ea"/>
              </a:rPr>
              <a:t>，</a:t>
            </a:r>
            <a:r>
              <a:rPr sz="1400" dirty="0">
                <a:ea typeface="宋体" panose="02010600030101010101" pitchFamily="2" charset="-122"/>
                <a:sym typeface="+mn-ea"/>
              </a:rPr>
              <a:t>binary:logistic</a:t>
            </a:r>
            <a:r>
              <a:rPr lang="zh-CN" sz="1400" dirty="0">
                <a:ea typeface="宋体" panose="02010600030101010101" pitchFamily="2" charset="-122"/>
                <a:sym typeface="+mn-ea"/>
              </a:rPr>
              <a:t>，</a:t>
            </a:r>
            <a:r>
              <a:rPr sz="1400" dirty="0">
                <a:ea typeface="宋体" panose="02010600030101010101" pitchFamily="2" charset="-122"/>
                <a:sym typeface="+mn-ea"/>
              </a:rPr>
              <a:t>binary:logitraw</a:t>
            </a:r>
            <a:r>
              <a:rPr lang="zh-CN" sz="1400" dirty="0">
                <a:ea typeface="宋体" panose="02010600030101010101" pitchFamily="2" charset="-122"/>
                <a:sym typeface="+mn-ea"/>
              </a:rPr>
              <a:t>，</a:t>
            </a:r>
            <a:r>
              <a:rPr sz="1400" dirty="0">
                <a:ea typeface="宋体" panose="02010600030101010101" pitchFamily="2" charset="-122"/>
                <a:sym typeface="+mn-ea"/>
              </a:rPr>
              <a:t>count:poisson</a:t>
            </a:r>
            <a:r>
              <a:rPr lang="zh-CN" sz="1400" dirty="0">
                <a:ea typeface="宋体" panose="02010600030101010101" pitchFamily="2" charset="-122"/>
                <a:sym typeface="+mn-ea"/>
              </a:rPr>
              <a:t>，</a:t>
            </a:r>
            <a:r>
              <a:rPr sz="1400" dirty="0">
                <a:ea typeface="宋体" panose="02010600030101010101" pitchFamily="2" charset="-122"/>
                <a:sym typeface="+mn-ea"/>
              </a:rPr>
              <a:t>multi:softmax</a:t>
            </a:r>
            <a:r>
              <a:rPr lang="zh-CN" sz="1400" dirty="0">
                <a:ea typeface="宋体" panose="02010600030101010101" pitchFamily="2" charset="-122"/>
                <a:sym typeface="+mn-ea"/>
              </a:rPr>
              <a:t>，</a:t>
            </a:r>
            <a:r>
              <a:rPr sz="1400" dirty="0">
                <a:ea typeface="宋体" panose="02010600030101010101" pitchFamily="2" charset="-122"/>
                <a:sym typeface="+mn-ea"/>
              </a:rPr>
              <a:t>multi:softprob</a:t>
            </a:r>
            <a:r>
              <a:rPr lang="zh-CN" sz="1400" dirty="0">
                <a:ea typeface="宋体" panose="02010600030101010101" pitchFamily="2" charset="-122"/>
                <a:sym typeface="+mn-ea"/>
              </a:rPr>
              <a:t>，</a:t>
            </a:r>
            <a:r>
              <a:rPr sz="1400" dirty="0">
                <a:ea typeface="宋体" panose="02010600030101010101" pitchFamily="2" charset="-122"/>
                <a:sym typeface="+mn-ea"/>
              </a:rPr>
              <a:t>rank:pairwise</a:t>
            </a:r>
            <a:endParaRPr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eval_metric</a:t>
            </a:r>
            <a:r>
              <a:rPr lang="zh-CN" sz="1400" dirty="0">
                <a:ea typeface="宋体" panose="02010600030101010101" pitchFamily="2" charset="-122"/>
                <a:sym typeface="+mn-ea"/>
              </a:rPr>
              <a:t>，评价指标，包括rmse，</a:t>
            </a:r>
            <a:r>
              <a:rPr sz="1400" dirty="0">
                <a:ea typeface="宋体" panose="02010600030101010101" pitchFamily="2" charset="-122"/>
                <a:sym typeface="+mn-ea"/>
              </a:rPr>
              <a:t>logloss</a:t>
            </a:r>
            <a:r>
              <a:rPr lang="zh-CN" sz="1400" dirty="0">
                <a:ea typeface="宋体" panose="02010600030101010101" pitchFamily="2" charset="-122"/>
                <a:sym typeface="+mn-ea"/>
              </a:rPr>
              <a:t>，</a:t>
            </a:r>
            <a:r>
              <a:rPr sz="1400" dirty="0">
                <a:ea typeface="宋体" panose="02010600030101010101" pitchFamily="2" charset="-122"/>
                <a:sym typeface="+mn-ea"/>
              </a:rPr>
              <a:t>error</a:t>
            </a:r>
            <a:r>
              <a:rPr lang="zh-CN" sz="1400" dirty="0">
                <a:ea typeface="宋体" panose="02010600030101010101" pitchFamily="2" charset="-122"/>
                <a:sym typeface="+mn-ea"/>
              </a:rPr>
              <a:t>，</a:t>
            </a:r>
            <a:r>
              <a:rPr sz="1400" dirty="0">
                <a:ea typeface="宋体" panose="02010600030101010101" pitchFamily="2" charset="-122"/>
                <a:sym typeface="+mn-ea"/>
              </a:rPr>
              <a:t>merror</a:t>
            </a:r>
            <a:r>
              <a:rPr lang="zh-CN" sz="1400" dirty="0">
                <a:ea typeface="宋体" panose="02010600030101010101" pitchFamily="2" charset="-122"/>
                <a:sym typeface="+mn-ea"/>
              </a:rPr>
              <a:t>，</a:t>
            </a:r>
            <a:r>
              <a:rPr sz="1400" dirty="0">
                <a:ea typeface="宋体" panose="02010600030101010101" pitchFamily="2" charset="-122"/>
                <a:sym typeface="+mn-ea"/>
              </a:rPr>
              <a:t>mlogloss</a:t>
            </a:r>
            <a:r>
              <a:rPr lang="zh-CN" sz="1400" dirty="0">
                <a:ea typeface="宋体" panose="02010600030101010101" pitchFamily="2" charset="-122"/>
                <a:sym typeface="+mn-ea"/>
              </a:rPr>
              <a:t>，</a:t>
            </a:r>
            <a:r>
              <a:rPr sz="1400" dirty="0">
                <a:ea typeface="宋体" panose="02010600030101010101" pitchFamily="2" charset="-122"/>
                <a:sym typeface="+mn-ea"/>
              </a:rPr>
              <a:t>auc</a:t>
            </a:r>
            <a:r>
              <a:rPr lang="zh-CN" sz="1400" dirty="0">
                <a:ea typeface="宋体" panose="02010600030101010101" pitchFamily="2" charset="-122"/>
                <a:sym typeface="+mn-ea"/>
              </a:rPr>
              <a:t>，</a:t>
            </a:r>
            <a:r>
              <a:rPr sz="1400" dirty="0">
                <a:ea typeface="宋体" panose="02010600030101010101" pitchFamily="2" charset="-122"/>
                <a:sym typeface="+mn-ea"/>
              </a:rPr>
              <a:t>ndcg</a:t>
            </a:r>
            <a:r>
              <a:rPr lang="zh-CN" sz="1400" dirty="0">
                <a:ea typeface="宋体" panose="02010600030101010101" pitchFamily="2" charset="-122"/>
                <a:sym typeface="+mn-ea"/>
              </a:rPr>
              <a:t>，</a:t>
            </a:r>
            <a:r>
              <a:rPr sz="1400" dirty="0">
                <a:ea typeface="宋体" panose="02010600030101010101" pitchFamily="2" charset="-122"/>
                <a:sym typeface="+mn-ea"/>
              </a:rPr>
              <a:t>map</a:t>
            </a:r>
            <a:r>
              <a:rPr lang="zh-CN" sz="1400" dirty="0">
                <a:ea typeface="宋体" panose="02010600030101010101" pitchFamily="2" charset="-122"/>
                <a:sym typeface="+mn-ea"/>
              </a:rPr>
              <a:t>等</a:t>
            </a:r>
            <a:endParaRPr lang="zh-CN" sz="1400" dirty="0">
              <a:ea typeface="宋体" panose="02010600030101010101" pitchFamily="2" charset="-122"/>
              <a:sym typeface="+mn-ea"/>
            </a:endParaRPr>
          </a:p>
          <a:p>
            <a:pPr>
              <a:lnSpc>
                <a:spcPct val="150000"/>
              </a:lnSpc>
            </a:pPr>
            <a:r>
              <a:rPr sz="1400" dirty="0">
                <a:ea typeface="宋体" panose="02010600030101010101" pitchFamily="2" charset="-122"/>
                <a:sym typeface="+mn-ea"/>
              </a:rPr>
              <a:t>seed[ default=0 ]</a:t>
            </a:r>
            <a:r>
              <a:rPr lang="zh-CN" sz="1400" dirty="0">
                <a:ea typeface="宋体" panose="02010600030101010101" pitchFamily="2" charset="-122"/>
                <a:sym typeface="+mn-ea"/>
              </a:rPr>
              <a:t>，随机数的种子</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dtrain，训练的数据</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num_boost_round，提升迭代的次数，也就是生成多少基模型</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early_stopping_rounds，早停法迭代次数</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evals：这是一个列表，用于对训练过程中进行评估列表中的元素。形式是evals = [(dtrain,'train'),(dval,'val')]或者是evals = [(dtrain,'train')]，对于第一种情况，它使得我们可以在训练过程中观察验证集的效果</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verbose_eval ，如果为True，则对evals中元素的评估输出在结果中；如果输入数字，比如5，则每隔5个迭代输出一次</a:t>
            </a:r>
            <a:endParaRPr lang="zh-CN" sz="1400" dirty="0">
              <a:ea typeface="宋体" panose="02010600030101010101" pitchFamily="2" charset="-122"/>
              <a:sym typeface="+mn-ea"/>
            </a:endParaRPr>
          </a:p>
          <a:p>
            <a:pPr>
              <a:lnSpc>
                <a:spcPct val="150000"/>
              </a:lnSpc>
            </a:pPr>
            <a:r>
              <a:rPr lang="zh-CN" sz="1400" dirty="0">
                <a:ea typeface="宋体" panose="02010600030101010101" pitchFamily="2" charset="-122"/>
                <a:sym typeface="+mn-ea"/>
              </a:rPr>
              <a:t>learning_rates：每一次提升的学习率的列表</a:t>
            </a: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a:lnSpc>
                <a:spcPct val="150000"/>
              </a:lnSpc>
            </a:pP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149350"/>
            <a:ext cx="66160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400" dirty="0">
                <a:ea typeface="宋体" panose="02010600030101010101" pitchFamily="2" charset="-122"/>
                <a:sym typeface="+mn-ea"/>
              </a:rPr>
              <a:t># </a:t>
            </a:r>
            <a:r>
              <a:rPr lang="zh-CN" sz="1400" dirty="0">
                <a:ea typeface="宋体" panose="02010600030101010101" pitchFamily="2" charset="-122"/>
                <a:sym typeface="+mn-ea"/>
              </a:rPr>
              <a:t>天猫用户复购预测（</a:t>
            </a:r>
            <a:r>
              <a:rPr lang="en-US" sz="1400" dirty="0">
                <a:ea typeface="宋体" panose="02010600030101010101" pitchFamily="2" charset="-122"/>
                <a:sym typeface="+mn-ea"/>
              </a:rPr>
              <a:t>XGBoost</a:t>
            </a:r>
            <a:r>
              <a:rPr lang="zh-CN" sz="1400" dirty="0">
                <a:ea typeface="宋体" panose="02010600030101010101" pitchFamily="2" charset="-122"/>
                <a:sym typeface="+mn-ea"/>
              </a:rPr>
              <a:t>使用示意）</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X_train, X_valid, y_train, y_valid = train_test_split(train_X, train_y, test_size=.2)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使用XGBoost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model = xgb.XGBClassifier(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max_depth=8, </a:t>
            </a:r>
            <a:r>
              <a:rPr lang="en-US" sz="1400" dirty="0">
                <a:ea typeface="宋体" panose="02010600030101010101" pitchFamily="2" charset="-122"/>
                <a:sym typeface="+mn-ea"/>
              </a:rPr>
              <a:t>#</a:t>
            </a:r>
            <a:r>
              <a:rPr lang="zh-CN" sz="1400" dirty="0">
                <a:ea typeface="宋体" panose="02010600030101010101" pitchFamily="2" charset="-122"/>
                <a:sym typeface="+mn-ea"/>
              </a:rPr>
              <a:t>树</a:t>
            </a:r>
            <a:r>
              <a:rPr sz="1400" dirty="0">
                <a:ea typeface="宋体" panose="02010600030101010101" pitchFamily="2" charset="-122"/>
                <a:sym typeface="+mn-ea"/>
              </a:rPr>
              <a:t>的最大深度</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n_estimators=1000, </a:t>
            </a:r>
            <a:r>
              <a:rPr lang="en-US" sz="1400" dirty="0">
                <a:ea typeface="宋体" panose="02010600030101010101" pitchFamily="2" charset="-122"/>
                <a:sym typeface="+mn-ea"/>
              </a:rPr>
              <a:t>#</a:t>
            </a:r>
            <a:r>
              <a:rPr lang="zh-CN" sz="1400" dirty="0">
                <a:ea typeface="宋体" panose="02010600030101010101" pitchFamily="2" charset="-122"/>
                <a:sym typeface="+mn-ea"/>
              </a:rPr>
              <a:t>提升迭代的次数，也就是生成多少基模型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min_child_weight=300, </a:t>
            </a:r>
            <a:r>
              <a:rPr lang="en-US" sz="1400" dirty="0">
                <a:ea typeface="宋体" panose="02010600030101010101" pitchFamily="2" charset="-122"/>
                <a:sym typeface="+mn-ea"/>
              </a:rPr>
              <a:t>#</a:t>
            </a:r>
            <a:r>
              <a:rPr sz="1400" dirty="0">
                <a:ea typeface="宋体" panose="02010600030101010101" pitchFamily="2" charset="-122"/>
                <a:sym typeface="+mn-ea"/>
              </a:rPr>
              <a:t>一个子集的所有观察值的最小权重和</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colsample_bytree=0.8, </a:t>
            </a:r>
            <a:r>
              <a:rPr lang="en-US" sz="1400" dirty="0">
                <a:ea typeface="宋体" panose="02010600030101010101" pitchFamily="2" charset="-122"/>
                <a:sym typeface="+mn-ea"/>
              </a:rPr>
              <a:t>#</a:t>
            </a:r>
            <a:r>
              <a:rPr sz="1400" dirty="0">
                <a:ea typeface="宋体" panose="02010600030101010101" pitchFamily="2" charset="-122"/>
                <a:sym typeface="+mn-ea"/>
              </a:rPr>
              <a:t>列采样率，也就是特征采样率</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subsample=0.8, </a:t>
            </a:r>
            <a:r>
              <a:rPr lang="en-US" sz="1400" dirty="0">
                <a:ea typeface="宋体" panose="02010600030101010101" pitchFamily="2" charset="-122"/>
                <a:sym typeface="+mn-ea"/>
              </a:rPr>
              <a:t>#</a:t>
            </a:r>
            <a:r>
              <a:rPr sz="1400" dirty="0">
                <a:ea typeface="宋体" panose="02010600030101010101" pitchFamily="2" charset="-122"/>
                <a:sym typeface="+mn-ea"/>
              </a:rPr>
              <a:t>构建每棵树对样本的采样率</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eta=0.3,    </a:t>
            </a:r>
            <a:r>
              <a:rPr lang="en-US" sz="1400" dirty="0">
                <a:ea typeface="宋体" panose="02010600030101010101" pitchFamily="2" charset="-122"/>
                <a:sym typeface="+mn-ea"/>
              </a:rPr>
              <a:t># </a:t>
            </a:r>
            <a:r>
              <a:rPr sz="1400" dirty="0">
                <a:ea typeface="宋体" panose="02010600030101010101" pitchFamily="2" charset="-122"/>
                <a:sym typeface="+mn-ea"/>
              </a:rPr>
              <a:t>eta通过缩减特征的权重使提升计算过程更加保守</a:t>
            </a:r>
            <a:r>
              <a:rPr lang="zh-CN" sz="1400" dirty="0">
                <a:ea typeface="宋体" panose="02010600030101010101" pitchFamily="2" charset="-122"/>
                <a:sym typeface="+mn-ea"/>
              </a:rPr>
              <a:t>，防止过拟合</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seed=42    </a:t>
            </a:r>
            <a:r>
              <a:rPr lang="en-US" sz="1400" dirty="0">
                <a:ea typeface="宋体" panose="02010600030101010101" pitchFamily="2" charset="-122"/>
                <a:sym typeface="+mn-ea"/>
              </a:rPr>
              <a:t>#</a:t>
            </a:r>
            <a:r>
              <a:rPr lang="zh-CN" sz="1400" dirty="0">
                <a:ea typeface="宋体" panose="02010600030101010101" pitchFamily="2" charset="-122"/>
                <a:sym typeface="+mn-ea"/>
              </a:rPr>
              <a:t>随机数种子</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sp>
        <p:nvSpPr>
          <p:cNvPr id="4" name="Content Placeholder 2"/>
          <p:cNvSpPr txBox="1">
            <a:spLocks noGrp="1"/>
          </p:cNvSpPr>
          <p:nvPr/>
        </p:nvSpPr>
        <p:spPr>
          <a:xfrm>
            <a:off x="6668770" y="1516380"/>
            <a:ext cx="55276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model.fit(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X_train, y_train,</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eval_metric='auc', eval_set=[(X_train, y_train), (X_valid, y_valid)],</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#早停法，如果auc在10epoch没有进步就stop</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early_stopping_rounds=10 </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model.fit(X_train, y_train)</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prob = model.predict_proba(test_data)</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param = {'boosting_type':'gbdt',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'objective' : 'binary:logistic', #</a:t>
            </a:r>
            <a:r>
              <a:rPr lang="zh-CN" sz="1400" dirty="0">
                <a:ea typeface="宋体" panose="02010600030101010101" pitchFamily="2" charset="-122"/>
                <a:sym typeface="+mn-ea"/>
              </a:rPr>
              <a:t>任务目标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'eval_metric' : 'auc', </a:t>
            </a:r>
            <a:r>
              <a:rPr lang="en-US" sz="1400" dirty="0">
                <a:ea typeface="宋体" panose="02010600030101010101" pitchFamily="2" charset="-122"/>
                <a:sym typeface="+mn-ea"/>
              </a:rPr>
              <a:t>#</a:t>
            </a:r>
            <a:r>
              <a:rPr lang="zh-CN" altLang="en-US" sz="1400" dirty="0">
                <a:ea typeface="宋体" panose="02010600030101010101" pitchFamily="2" charset="-122"/>
                <a:sym typeface="+mn-ea"/>
              </a:rPr>
              <a:t>评估指标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'eta' : 0.01,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'max_depth' : 15,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树最大深度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'colsample_bytree':0.8, </a:t>
            </a:r>
            <a:r>
              <a:rPr lang="en-US" sz="1400" dirty="0">
                <a:ea typeface="宋体" panose="02010600030101010101" pitchFamily="2" charset="-122"/>
                <a:sym typeface="+mn-ea"/>
              </a:rPr>
              <a:t>#</a:t>
            </a:r>
            <a:r>
              <a:rPr lang="zh-CN" sz="1400" dirty="0">
                <a:ea typeface="宋体" panose="02010600030101010101" pitchFamily="2" charset="-122"/>
                <a:sym typeface="+mn-ea"/>
              </a:rPr>
              <a:t>设置在每次迭代中使用特征的比例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'subsample': 0.9, </a:t>
            </a:r>
            <a:r>
              <a:rPr lang="en-US" sz="1400" dirty="0">
                <a:ea typeface="宋体" panose="02010600030101010101" pitchFamily="2" charset="-122"/>
                <a:sym typeface="+mn-ea"/>
              </a:rPr>
              <a:t>#样本采样比例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'subsample_freq': 8, </a:t>
            </a:r>
            <a:r>
              <a:rPr lang="en-US" sz="1400" dirty="0">
                <a:ea typeface="宋体" panose="02010600030101010101" pitchFamily="2" charset="-122"/>
                <a:sym typeface="+mn-ea"/>
              </a:rPr>
              <a:t>#</a:t>
            </a:r>
            <a:r>
              <a:rPr lang="zh-CN" sz="1400" dirty="0">
                <a:ea typeface="宋体" panose="02010600030101010101" pitchFamily="2" charset="-122"/>
                <a:sym typeface="+mn-ea"/>
              </a:rPr>
              <a:t>bagging的次数</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'alpha': 0.6, </a:t>
            </a:r>
            <a:r>
              <a:rPr lang="en-US" sz="1400" dirty="0">
                <a:ea typeface="宋体" panose="02010600030101010101" pitchFamily="2" charset="-122"/>
                <a:sym typeface="+mn-ea"/>
              </a:rPr>
              <a:t>#L1</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 0</a:t>
            </a:r>
            <a:r>
              <a:rPr lang="en-US" sz="1400" dirty="0">
                <a:ea typeface="宋体" panose="02010600030101010101" pitchFamily="2" charset="-122"/>
                <a:sym typeface="+mn-ea"/>
              </a:rPr>
              <a:t>, #L2</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endParaRPr sz="14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XGBoost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X_train, X_valid, y_train, y_valid = train_test_split(train.drop('Attrition',axis=1), train['Attrition'], test_size=0.2, random_state=42)</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train_data = xgb.DMatrix(X_train, label=y_train)</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valid_data = xgb.DMatrix(X_valid, label=y_valid)</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test_data = xgb.DMatrix(test)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model = xgb.train(param, train_data, evals=[(train_data, 'train'), (valid_data, 'valid')], num_boost_round = 10000, early_stopping_rounds=200, verbose_eval=25)</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 = model.predict(test_data)</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test['Attrition']=predict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转化为二分类输出</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test['Attrition']=test['Attrition'].map(lambda x:1 if x&gt;=0.5 else 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test[['Attrition']].to_csv('submit_lgb.csv')</a:t>
            </a:r>
            <a:endParaRPr sz="1400" dirty="0">
              <a:ea typeface="宋体" panose="02010600030101010101" pitchFamily="2" charset="-122"/>
              <a:sym typeface="+mn-ea"/>
            </a:endParaRP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9055735" y="1187450"/>
            <a:ext cx="1390650" cy="5181600"/>
          </a:xfrm>
          <a:prstGeom prst="rect">
            <a:avLst/>
          </a:prstGeom>
        </p:spPr>
      </p:pic>
      <p:sp>
        <p:nvSpPr>
          <p:cNvPr id="3" name="右箭头 2"/>
          <p:cNvSpPr/>
          <p:nvPr/>
        </p:nvSpPr>
        <p:spPr>
          <a:xfrm>
            <a:off x="8081645" y="36404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2017年经微软推出，XGBoost的升级版</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Kaggle</a:t>
            </a:r>
            <a:r>
              <a:rPr lang="zh-CN" sz="1600" dirty="0">
                <a:ea typeface="宋体" panose="02010600030101010101" pitchFamily="2" charset="-122"/>
                <a:sym typeface="+mn-ea"/>
              </a:rPr>
              <a:t>竞赛使用最多的模型之一，必备机器学习神器</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Light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sz="1600" dirty="0">
                <a:ea typeface="宋体" panose="02010600030101010101" pitchFamily="2" charset="-122"/>
                <a:sym typeface="+mn-ea"/>
              </a:rPr>
              <a:t>在大规模数据集上</a:t>
            </a:r>
            <a:r>
              <a:rPr lang="zh-CN" sz="1600" dirty="0">
                <a:ea typeface="宋体" panose="02010600030101010101" pitchFamily="2" charset="-122"/>
                <a:sym typeface="+mn-ea"/>
              </a:rPr>
              <a:t>运行效率更高</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GBM</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=&gt; Gradient Boosting Machine</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Motivation</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常用的机器学习算法，例如神经网络等算法，都可以以mini-batch的方式训练，训练数据的大小不会受到内存限制</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GBDT在每一次迭代的时候，都需要遍历整个训练数据多次。如果把整个训练数据装进内存则会限制训练数据的大小；如果不装进内存，反复地读写训练数据又会消耗非常大的时间。</a:t>
            </a:r>
            <a:r>
              <a:rPr lang="zh-CN" sz="1600" dirty="0">
                <a:ea typeface="宋体" panose="02010600030101010101" pitchFamily="2" charset="-122"/>
                <a:sym typeface="+mn-ea"/>
              </a:rPr>
              <a:t>对于</a:t>
            </a:r>
            <a:r>
              <a:rPr sz="1600" dirty="0">
                <a:ea typeface="宋体" panose="02010600030101010101" pitchFamily="2" charset="-122"/>
                <a:sym typeface="+mn-ea"/>
              </a:rPr>
              <a:t>工业级海量的数据，普通的GBDT算法是不能满足其需求的</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LightGBM</a:t>
            </a:r>
            <a:r>
              <a:rPr lang="zh-CN" sz="1600" dirty="0">
                <a:ea typeface="宋体" panose="02010600030101010101" pitchFamily="2" charset="-122"/>
                <a:sym typeface="+mn-ea"/>
              </a:rPr>
              <a:t>的</a:t>
            </a:r>
            <a:r>
              <a:rPr sz="1600" dirty="0">
                <a:ea typeface="宋体" panose="02010600030101010101" pitchFamily="2" charset="-122"/>
                <a:sym typeface="+mn-ea"/>
              </a:rPr>
              <a:t>提出是为了解决GBDT在海量数据遇到的问题，让GBDT可以更好更快地用于工业</a:t>
            </a:r>
            <a:r>
              <a:rPr lang="zh-CN" sz="1600" dirty="0">
                <a:ea typeface="宋体" panose="02010600030101010101" pitchFamily="2" charset="-122"/>
                <a:sym typeface="+mn-ea"/>
              </a:rPr>
              <a:t>场景</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6522085" y="1588135"/>
          <a:ext cx="5232400" cy="1790700"/>
        </p:xfrm>
        <a:graphic>
          <a:graphicData uri="http://schemas.openxmlformats.org/drawingml/2006/table">
            <a:tbl>
              <a:tblPr firstRow="1" bandRow="1">
                <a:tableStyleId>{5C22544A-7EE6-4342-B048-85BDC9FD1C3A}</a:tableStyleId>
              </a:tblPr>
              <a:tblGrid>
                <a:gridCol w="1248410"/>
                <a:gridCol w="1188085"/>
                <a:gridCol w="1487805"/>
                <a:gridCol w="1308100"/>
              </a:tblGrid>
              <a:tr h="546100">
                <a:tc>
                  <a:txBody>
                    <a:bodyPr/>
                    <a:lstStyle/>
                    <a:p>
                      <a:pPr algn="l">
                        <a:buNone/>
                      </a:pPr>
                      <a:r>
                        <a:rPr lang="zh-CN" sz="1600">
                          <a:solidFill>
                            <a:srgbClr val="000000"/>
                          </a:solidFill>
                          <a:latin typeface="Arial" panose="020B0604020202020204" pitchFamily="34" charset="0"/>
                          <a:ea typeface="宋体" panose="02010600030101010101" pitchFamily="2" charset="-122"/>
                        </a:rPr>
                        <a:t>数据集</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XGBoost_approx</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LightGBM</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11150">
                <a:tc>
                  <a:txBody>
                    <a:bodyPr/>
                    <a:lstStyle/>
                    <a:p>
                      <a:pPr algn="l">
                        <a:buNone/>
                      </a:pPr>
                      <a:r>
                        <a:rPr lang="en-US" sz="1600">
                          <a:solidFill>
                            <a:srgbClr val="000000"/>
                          </a:solidFill>
                          <a:latin typeface="宋体" panose="02010600030101010101" pitchFamily="2" charset="-122"/>
                        </a:rPr>
                        <a:t>Higgs</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4.853GB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4.875GB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0.822GB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11150">
                <a:tc>
                  <a:txBody>
                    <a:bodyPr/>
                    <a:lstStyle/>
                    <a:p>
                      <a:pPr algn="l">
                        <a:buNone/>
                      </a:pPr>
                      <a:r>
                        <a:rPr lang="en-US" sz="1600">
                          <a:solidFill>
                            <a:srgbClr val="000000"/>
                          </a:solidFill>
                          <a:latin typeface="宋体" panose="02010600030101010101" pitchFamily="2" charset="-122"/>
                        </a:rPr>
                        <a:t>Yahoo LTR</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1.907GB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2.221GB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0.831GB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11150">
                <a:tc>
                  <a:txBody>
                    <a:bodyPr/>
                    <a:lstStyle/>
                    <a:p>
                      <a:pPr algn="l">
                        <a:buNone/>
                      </a:pPr>
                      <a:r>
                        <a:rPr lang="en-US" sz="1600">
                          <a:solidFill>
                            <a:srgbClr val="000000"/>
                          </a:solidFill>
                          <a:latin typeface="宋体" panose="02010600030101010101" pitchFamily="2" charset="-122"/>
                        </a:rPr>
                        <a:t>MS LTR</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5.469GB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5.600GB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0.745GB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11150">
                <a:tc>
                  <a:txBody>
                    <a:bodyPr/>
                    <a:lstStyle/>
                    <a:p>
                      <a:pPr algn="l">
                        <a:buNone/>
                      </a:pPr>
                      <a:r>
                        <a:rPr lang="en-US" sz="1600">
                          <a:solidFill>
                            <a:srgbClr val="000000"/>
                          </a:solidFill>
                          <a:latin typeface="宋体" panose="02010600030101010101" pitchFamily="2" charset="-122"/>
                        </a:rPr>
                        <a:t>Expo</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1.553GB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1.560GB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0.450GB</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4" name="表格 3"/>
          <p:cNvGraphicFramePr/>
          <p:nvPr>
            <p:custDataLst>
              <p:tags r:id="rId2"/>
            </p:custDataLst>
          </p:nvPr>
        </p:nvGraphicFramePr>
        <p:xfrm>
          <a:off x="6460490" y="4017645"/>
          <a:ext cx="5514975" cy="1931035"/>
        </p:xfrm>
        <a:graphic>
          <a:graphicData uri="http://schemas.openxmlformats.org/drawingml/2006/table">
            <a:tbl>
              <a:tblPr firstRow="1" bandRow="1">
                <a:tableStyleId>{5C22544A-7EE6-4342-B048-85BDC9FD1C3A}</a:tableStyleId>
              </a:tblPr>
              <a:tblGrid>
                <a:gridCol w="1078865"/>
                <a:gridCol w="929640"/>
                <a:gridCol w="1028065"/>
                <a:gridCol w="1558925"/>
                <a:gridCol w="919480"/>
              </a:tblGrid>
              <a:tr h="715010">
                <a:tc>
                  <a:txBody>
                    <a:bodyPr/>
                    <a:lstStyle/>
                    <a:p>
                      <a:pPr algn="l">
                        <a:buNone/>
                      </a:pPr>
                      <a:r>
                        <a:rPr lang="zh-CN" sz="1600">
                          <a:solidFill>
                            <a:srgbClr val="000000"/>
                          </a:solidFill>
                          <a:latin typeface="Arial" panose="020B0604020202020204" pitchFamily="34" charset="0"/>
                          <a:ea typeface="宋体" panose="02010600030101010101" pitchFamily="2" charset="-122"/>
                        </a:rPr>
                        <a:t>数据集</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指标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XGBoost_approx</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LightGBM</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3530">
                <a:tc>
                  <a:txBody>
                    <a:bodyPr/>
                    <a:lstStyle/>
                    <a:p>
                      <a:pPr algn="l">
                        <a:buNone/>
                      </a:pPr>
                      <a:r>
                        <a:rPr lang="en-US" sz="1600">
                          <a:solidFill>
                            <a:srgbClr val="000000"/>
                          </a:solidFill>
                          <a:latin typeface="宋体" panose="02010600030101010101" pitchFamily="2" charset="-122"/>
                        </a:rPr>
                        <a:t>Higgs</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AUC</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0.839528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0.840533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0.845123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4165">
                <a:tc>
                  <a:txBody>
                    <a:bodyPr/>
                    <a:lstStyle/>
                    <a:p>
                      <a:pPr algn="l">
                        <a:buNone/>
                      </a:pPr>
                      <a:r>
                        <a:rPr lang="en-US" sz="1600">
                          <a:solidFill>
                            <a:srgbClr val="000000"/>
                          </a:solidFill>
                          <a:latin typeface="宋体" panose="02010600030101010101" pitchFamily="2" charset="-122"/>
                        </a:rPr>
                        <a:t>Yahoo LTR</a:t>
                      </a:r>
                      <a:endParaRPr 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chemeClr val="tx1"/>
                          </a:solidFill>
                          <a:latin typeface="宋体" panose="02010600030101010101" pitchFamily="2" charset="-122"/>
                        </a:rPr>
                        <a:t>NDCG@5</a:t>
                      </a:r>
                      <a:endParaRPr lang="en-US" sz="1600">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0.740316</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0.739363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0.756369</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4165">
                <a:tc>
                  <a:txBody>
                    <a:bodyPr/>
                    <a:lstStyle/>
                    <a:p>
                      <a:pPr algn="l">
                        <a:buNone/>
                      </a:pPr>
                      <a:r>
                        <a:rPr lang="en-US" sz="1600">
                          <a:solidFill>
                            <a:srgbClr val="000000"/>
                          </a:solidFill>
                          <a:latin typeface="宋体" panose="02010600030101010101" pitchFamily="2" charset="-122"/>
                        </a:rPr>
                        <a:t>MS LTR</a:t>
                      </a:r>
                      <a:endParaRPr 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chemeClr val="tx1"/>
                          </a:solidFill>
                          <a:latin typeface="宋体" panose="02010600030101010101" pitchFamily="2" charset="-122"/>
                        </a:rPr>
                        <a:t>NDCG@5</a:t>
                      </a:r>
                      <a:endParaRPr lang="en-US" sz="1600">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0.476245</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0.474441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0.510153</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4165">
                <a:tc>
                  <a:txBody>
                    <a:bodyPr/>
                    <a:lstStyle/>
                    <a:p>
                      <a:pPr algn="l">
                        <a:buNone/>
                      </a:pPr>
                      <a:r>
                        <a:rPr lang="en-US" sz="1600">
                          <a:solidFill>
                            <a:srgbClr val="000000"/>
                          </a:solidFill>
                          <a:latin typeface="宋体" panose="02010600030101010101" pitchFamily="2" charset="-122"/>
                        </a:rPr>
                        <a:t>Expo</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AUC</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0.75548</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0.757071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600">
                          <a:solidFill>
                            <a:srgbClr val="000000"/>
                          </a:solidFill>
                          <a:latin typeface="宋体" panose="02010600030101010101" pitchFamily="2" charset="-122"/>
                        </a:rPr>
                        <a:t>0.781061</a:t>
                      </a:r>
                      <a:endParaRPr lang="en-US" altLang="en-US" sz="16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5" name="Content Placeholder 2"/>
          <p:cNvSpPr txBox="1">
            <a:spLocks noGrp="1"/>
          </p:cNvSpPr>
          <p:nvPr/>
        </p:nvSpPr>
        <p:spPr>
          <a:xfrm>
            <a:off x="8758555" y="3328035"/>
            <a:ext cx="1770380" cy="5822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内存消耗</a:t>
            </a:r>
            <a:endParaRPr lang="zh-CN" sz="1600" dirty="0">
              <a:ea typeface="宋体" panose="02010600030101010101" pitchFamily="2" charset="-122"/>
              <a:sym typeface="+mn-ea"/>
            </a:endParaRPr>
          </a:p>
        </p:txBody>
      </p:sp>
      <p:sp>
        <p:nvSpPr>
          <p:cNvPr id="6" name="Content Placeholder 2"/>
          <p:cNvSpPr txBox="1">
            <a:spLocks noGrp="1"/>
          </p:cNvSpPr>
          <p:nvPr/>
        </p:nvSpPr>
        <p:spPr>
          <a:xfrm>
            <a:off x="8416925" y="5927090"/>
            <a:ext cx="2308860" cy="5822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评估指标（</a:t>
            </a:r>
            <a:r>
              <a:rPr lang="en-US" altLang="zh-CN" sz="1600" dirty="0">
                <a:ea typeface="宋体" panose="02010600030101010101" pitchFamily="2" charset="-122"/>
                <a:sym typeface="+mn-ea"/>
              </a:rPr>
              <a:t>AUC</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NDCG</a:t>
            </a:r>
            <a:r>
              <a:rPr lang="zh-CN" sz="1600" dirty="0">
                <a:ea typeface="宋体" panose="02010600030101010101" pitchFamily="2" charset="-122"/>
                <a:sym typeface="+mn-ea"/>
              </a:rPr>
              <a:t>）</a:t>
            </a:r>
            <a:endParaRPr lang="zh-CN" sz="1600" dirty="0">
              <a:ea typeface="宋体" panose="02010600030101010101" pitchFamily="2" charset="-122"/>
              <a:sym typeface="+mn-ea"/>
            </a:endParaRPr>
          </a:p>
        </p:txBody>
      </p:sp>
    </p:spTree>
    <p:custDataLst>
      <p:tags r:id="rId3"/>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sz="4800" dirty="0"/>
              <a:t>/</a:t>
            </a:r>
            <a:r>
              <a:rPr lang="en-US" altLang="zh-CN" sz="4800" dirty="0"/>
              <a:t>2</a:t>
            </a:r>
            <a:r>
              <a:rPr lang="zh-CN" altLang="en-US" sz="4800" dirty="0"/>
              <a:t>  预测全家桶</a:t>
            </a:r>
            <a:br>
              <a:rPr lang="zh-CN" altLang="en-US" sz="4800" dirty="0"/>
            </a:br>
            <a:endParaRPr lang="zh-CN" altLang="zh-CN" sz="4800" dirty="0">
              <a:ea typeface="宋体" panose="02010600030101010101" pitchFamily="2" charset="-122"/>
              <a:sym typeface="+mn-ea"/>
            </a:endParaRP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1784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与</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模型精度：</a:t>
            </a:r>
            <a:r>
              <a:rPr lang="zh-CN" sz="1600" dirty="0">
                <a:ea typeface="宋体" panose="02010600030101010101" pitchFamily="2" charset="-122"/>
                <a:sym typeface="+mn-ea"/>
              </a:rPr>
              <a:t>两个模型</a:t>
            </a:r>
            <a:r>
              <a:rPr sz="1600" dirty="0">
                <a:ea typeface="宋体" panose="02010600030101010101" pitchFamily="2" charset="-122"/>
                <a:sym typeface="+mn-ea"/>
              </a:rPr>
              <a:t>相当</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训练速度：LightGBM</a:t>
            </a:r>
            <a:r>
              <a:rPr lang="zh-CN" sz="1600" dirty="0">
                <a:ea typeface="宋体" panose="02010600030101010101" pitchFamily="2" charset="-122"/>
                <a:sym typeface="+mn-ea"/>
              </a:rPr>
              <a:t>训练速度更快 </a:t>
            </a:r>
            <a:r>
              <a:rPr lang="en-US" altLang="zh-CN" sz="1600" dirty="0">
                <a:ea typeface="宋体" panose="02010600030101010101" pitchFamily="2" charset="-122"/>
                <a:sym typeface="+mn-ea"/>
              </a:rPr>
              <a:t>=&gt; 1/10</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内存消耗：LightGBM</a:t>
            </a:r>
            <a:r>
              <a:rPr lang="zh-CN" sz="1600" dirty="0">
                <a:ea typeface="宋体" panose="02010600030101010101" pitchFamily="2" charset="-122"/>
                <a:sym typeface="+mn-ea"/>
              </a:rPr>
              <a:t>占用内存更小 </a:t>
            </a:r>
            <a:r>
              <a:rPr lang="en-US" altLang="zh-CN" sz="1600" dirty="0">
                <a:ea typeface="宋体" panose="02010600030101010101" pitchFamily="2" charset="-122"/>
                <a:sym typeface="+mn-ea"/>
              </a:rPr>
              <a:t>=&gt; 1/6</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特征缺失值：</a:t>
            </a:r>
            <a:r>
              <a:rPr lang="zh-CN" sz="1600" dirty="0">
                <a:ea typeface="宋体" panose="02010600030101010101" pitchFamily="2" charset="-122"/>
                <a:sym typeface="+mn-ea"/>
              </a:rPr>
              <a:t>两个模型</a:t>
            </a:r>
            <a:r>
              <a:rPr sz="1600" dirty="0">
                <a:ea typeface="宋体" panose="02010600030101010101" pitchFamily="2" charset="-122"/>
                <a:sym typeface="+mn-ea"/>
              </a:rPr>
              <a:t>都可以自动处理特征缺失值</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分类特征：XGBoost不支持类别特征，需要</a:t>
            </a:r>
            <a:r>
              <a:rPr lang="zh-CN" sz="1600" dirty="0">
                <a:ea typeface="宋体" panose="02010600030101010101" pitchFamily="2" charset="-122"/>
                <a:sym typeface="+mn-ea"/>
              </a:rPr>
              <a:t>对其进行</a:t>
            </a:r>
            <a:r>
              <a:rPr sz="1600" dirty="0">
                <a:ea typeface="宋体" panose="02010600030101010101" pitchFamily="2" charset="-122"/>
                <a:sym typeface="+mn-ea"/>
              </a:rPr>
              <a:t>OneHot编码</a:t>
            </a:r>
            <a:r>
              <a:rPr lang="zh-CN" sz="1600" dirty="0">
                <a:ea typeface="宋体" panose="02010600030101010101" pitchFamily="2" charset="-122"/>
                <a:sym typeface="+mn-ea"/>
              </a:rPr>
              <a:t>，而</a:t>
            </a:r>
            <a:r>
              <a:rPr sz="1600" dirty="0">
                <a:ea typeface="宋体" panose="02010600030101010101" pitchFamily="2" charset="-122"/>
                <a:sym typeface="+mn-ea"/>
              </a:rPr>
              <a:t>LightGBM支持</a:t>
            </a:r>
            <a:r>
              <a:rPr lang="zh-CN" sz="1600" dirty="0">
                <a:ea typeface="宋体" panose="02010600030101010101" pitchFamily="2" charset="-122"/>
                <a:sym typeface="+mn-ea"/>
              </a:rPr>
              <a:t>分类</a:t>
            </a:r>
            <a:r>
              <a:rPr sz="1600" dirty="0">
                <a:ea typeface="宋体" panose="02010600030101010101" pitchFamily="2" charset="-122"/>
                <a:sym typeface="+mn-ea"/>
              </a:rPr>
              <a:t>特征</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descr="lightgbm-1"/>
          <p:cNvPicPr>
            <a:picLocks noChangeAspect="1"/>
          </p:cNvPicPr>
          <p:nvPr/>
        </p:nvPicPr>
        <p:blipFill>
          <a:blip r:embed="rId1"/>
          <a:stretch>
            <a:fillRect/>
          </a:stretch>
        </p:blipFill>
        <p:spPr>
          <a:xfrm>
            <a:off x="5578475" y="1586230"/>
            <a:ext cx="6381750" cy="3686175"/>
          </a:xfrm>
          <a:prstGeom prst="rect">
            <a:avLst/>
          </a:prstGeom>
        </p:spPr>
      </p:pic>
    </p:spTree>
    <p:custDataLst>
      <p:tags r:id="rId2"/>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269875" y="1452245"/>
            <a:ext cx="6255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XGBoost模型的复杂度</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模型复杂度 = 树的棵数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每棵树的叶子数量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每片叶子生成复杂度</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每片叶子生成复杂度 = 特征数量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候选分裂点数量 </a:t>
            </a:r>
            <a:r>
              <a:rPr lang="en-US" altLang="zh-CN" sz="1600" dirty="0">
                <a:ea typeface="宋体" panose="02010600030101010101" pitchFamily="2" charset="-122"/>
                <a:sym typeface="+mn-ea"/>
              </a:rPr>
              <a:t>X </a:t>
            </a:r>
            <a:r>
              <a:rPr lang="zh-CN" sz="1600" dirty="0">
                <a:ea typeface="宋体" panose="02010600030101010101" pitchFamily="2" charset="-122"/>
                <a:sym typeface="+mn-ea"/>
              </a:rPr>
              <a:t>样本的数量</a:t>
            </a:r>
            <a:endParaRPr 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XGBoost</a:t>
            </a:r>
            <a:r>
              <a:rPr lang="zh-CN" altLang="zh-CN" sz="1600" dirty="0">
                <a:ea typeface="宋体" panose="02010600030101010101" pitchFamily="2" charset="-122"/>
                <a:sym typeface="+mn-ea"/>
              </a:rPr>
              <a:t>的优化</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Histogram算法</a:t>
            </a:r>
            <a:r>
              <a:rPr lang="zh-CN" sz="1600" dirty="0">
                <a:ea typeface="宋体" panose="02010600030101010101" pitchFamily="2" charset="-122"/>
                <a:sym typeface="+mn-ea"/>
              </a:rPr>
              <a:t>，</a:t>
            </a:r>
            <a:r>
              <a:rPr sz="1600" dirty="0">
                <a:ea typeface="宋体" panose="02010600030101010101" pitchFamily="2" charset="-122"/>
                <a:sym typeface="+mn-ea"/>
              </a:rPr>
              <a:t>直方图算法</a:t>
            </a:r>
            <a:r>
              <a:rPr lang="zh-CN" sz="1600" dirty="0">
                <a:ea typeface="宋体" panose="02010600030101010101" pitchFamily="2" charset="-122"/>
                <a:sym typeface="+mn-ea"/>
              </a:rPr>
              <a:t> </a:t>
            </a:r>
            <a:r>
              <a:rPr lang="en-US" altLang="zh-CN" sz="1600" dirty="0">
                <a:ea typeface="宋体" panose="02010600030101010101" pitchFamily="2" charset="-122"/>
                <a:sym typeface="+mn-ea"/>
              </a:rPr>
              <a:t>=&gt; </a:t>
            </a:r>
            <a:r>
              <a:rPr lang="zh-CN" sz="1600" dirty="0">
                <a:ea typeface="宋体" panose="02010600030101010101" pitchFamily="2" charset="-122"/>
                <a:sym typeface="+mn-ea"/>
              </a:rPr>
              <a:t>减少候选分裂点数量</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GOSS算法</a:t>
            </a:r>
            <a:r>
              <a:rPr lang="zh-CN" sz="1600" dirty="0">
                <a:ea typeface="宋体" panose="02010600030101010101" pitchFamily="2" charset="-122"/>
                <a:sym typeface="+mn-ea"/>
              </a:rPr>
              <a:t>，</a:t>
            </a:r>
            <a:r>
              <a:rPr sz="1600" dirty="0">
                <a:ea typeface="宋体" panose="02010600030101010101" pitchFamily="2" charset="-122"/>
                <a:sym typeface="+mn-ea"/>
              </a:rPr>
              <a:t>基于梯度的单边采样算法 </a:t>
            </a:r>
            <a:r>
              <a:rPr lang="en-US" sz="1600" dirty="0">
                <a:ea typeface="宋体" panose="02010600030101010101" pitchFamily="2" charset="-122"/>
                <a:sym typeface="+mn-ea"/>
              </a:rPr>
              <a:t>=&gt; 减少样本的数量</a:t>
            </a:r>
            <a:endParaRPr 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EFB算法</a:t>
            </a:r>
            <a:r>
              <a:rPr lang="zh-CN" sz="1600" dirty="0">
                <a:ea typeface="宋体" panose="02010600030101010101" pitchFamily="2" charset="-122"/>
                <a:sym typeface="+mn-ea"/>
              </a:rPr>
              <a:t>，</a:t>
            </a:r>
            <a:r>
              <a:rPr sz="1600" dirty="0">
                <a:ea typeface="宋体" panose="02010600030101010101" pitchFamily="2" charset="-122"/>
                <a:sym typeface="+mn-ea"/>
              </a:rPr>
              <a:t>互斥特征捆绑算法 </a:t>
            </a:r>
            <a:r>
              <a:rPr lang="en-US" sz="1600" dirty="0">
                <a:ea typeface="宋体" panose="02010600030101010101" pitchFamily="2" charset="-122"/>
                <a:sym typeface="+mn-ea"/>
              </a:rPr>
              <a:t>=&gt; 减少特征的数量</a:t>
            </a:r>
            <a:endParaRPr 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LightGBM = XGBoost + Histogram + GOSS + EFB</a:t>
            </a:r>
            <a:endParaRPr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p:txBody>
      </p:sp>
      <p:pic>
        <p:nvPicPr>
          <p:cNvPr id="3" name="图片 2" descr="lightgbm-1"/>
          <p:cNvPicPr>
            <a:picLocks noChangeAspect="1"/>
          </p:cNvPicPr>
          <p:nvPr/>
        </p:nvPicPr>
        <p:blipFill>
          <a:blip r:embed="rId1"/>
          <a:stretch>
            <a:fillRect/>
          </a:stretch>
        </p:blipFill>
        <p:spPr>
          <a:xfrm>
            <a:off x="6425565" y="1924050"/>
            <a:ext cx="5647690" cy="3261995"/>
          </a:xfrm>
          <a:prstGeom prst="rect">
            <a:avLst/>
          </a:prstGeom>
        </p:spPr>
      </p:pic>
    </p:spTree>
    <p:custDataLst>
      <p:tags r:id="rId2"/>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781540" cy="198564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的</a:t>
            </a:r>
            <a:r>
              <a:rPr lang="zh-CN" sz="1600" dirty="0">
                <a:ea typeface="宋体" panose="02010600030101010101" pitchFamily="2" charset="-122"/>
                <a:sym typeface="+mn-ea"/>
              </a:rPr>
              <a:t>预排序（</a:t>
            </a:r>
            <a:r>
              <a:rPr sz="1600" dirty="0">
                <a:ea typeface="宋体" panose="02010600030101010101" pitchFamily="2" charset="-122"/>
                <a:sym typeface="+mn-ea"/>
              </a:rPr>
              <a:t>pre-sorted</a:t>
            </a:r>
            <a:r>
              <a:rPr lang="zh-CN" sz="1600" dirty="0">
                <a:ea typeface="宋体" panose="02010600030101010101" pitchFamily="2" charset="-122"/>
                <a:sym typeface="+mn-ea"/>
              </a:rPr>
              <a:t>）</a:t>
            </a:r>
            <a:r>
              <a:rPr sz="1600" dirty="0">
                <a:ea typeface="宋体" panose="02010600030101010101" pitchFamily="2" charset="-122"/>
                <a:sym typeface="+mn-ea"/>
              </a:rPr>
              <a:t>算法</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将样本按照特征取值排序，然后从全部特征取值中找到最优的分裂点位</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预排序算法的候选分裂点数量</a:t>
            </a:r>
            <a:r>
              <a:rPr lang="en-US" altLang="zh-CN" sz="1600" dirty="0">
                <a:ea typeface="宋体" panose="02010600030101010101" pitchFamily="2" charset="-122"/>
                <a:sym typeface="+mn-ea"/>
              </a:rPr>
              <a:t>=</a:t>
            </a:r>
            <a:r>
              <a:rPr kumimoji="1" lang="zh-CN" altLang="en-US" sz="1600" dirty="0">
                <a:solidFill>
                  <a:schemeClr val="tx1"/>
                </a:solidFill>
                <a:sym typeface="+mn-ea"/>
              </a:rPr>
              <a:t>样本特征不同取值个数减</a:t>
            </a:r>
            <a:r>
              <a:rPr kumimoji="1" lang="en-US" altLang="zh-CN" sz="1600" dirty="0">
                <a:solidFill>
                  <a:schemeClr val="tx1"/>
                </a:solidFill>
                <a:sym typeface="+mn-ea"/>
              </a:rPr>
              <a:t>1</a:t>
            </a:r>
            <a:endParaRPr sz="1600" dirty="0">
              <a:solidFill>
                <a:schemeClr val="tx1"/>
              </a:solidFill>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表格 4"/>
          <p:cNvGraphicFramePr>
            <a:graphicFrameLocks noGrp="1"/>
          </p:cNvGraphicFramePr>
          <p:nvPr>
            <p:custDataLst>
              <p:tags r:id="rId1"/>
            </p:custDataLst>
          </p:nvPr>
        </p:nvGraphicFramePr>
        <p:xfrm>
          <a:off x="1384300" y="3415241"/>
          <a:ext cx="8775702" cy="1483360"/>
        </p:xfrm>
        <a:graphic>
          <a:graphicData uri="http://schemas.openxmlformats.org/drawingml/2006/table">
            <a:tbl>
              <a:tblPr firstRow="1" bandRow="1">
                <a:tableStyleId>{93296810-A885-4BE3-A3E7-6D5BEEA58F35}</a:tableStyleId>
              </a:tblPr>
              <a:tblGrid>
                <a:gridCol w="1130300"/>
                <a:gridCol w="819856"/>
                <a:gridCol w="975360"/>
                <a:gridCol w="974796"/>
                <a:gridCol w="975078"/>
                <a:gridCol w="975078"/>
                <a:gridCol w="975078"/>
                <a:gridCol w="975078"/>
                <a:gridCol w="975078"/>
              </a:tblGrid>
              <a:tr h="37084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1</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2</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3</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4</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5</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6</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7</a:t>
                      </a:r>
                      <a:endParaRPr lang="en-US" altLang="zh-CN" sz="16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600" dirty="0">
                          <a:solidFill>
                            <a:srgbClr val="FFFFFF"/>
                          </a:solidFill>
                        </a:rPr>
                        <a:t>8</a:t>
                      </a:r>
                      <a:endParaRPr lang="en-US" altLang="zh-CN" sz="1600" dirty="0">
                        <a:solidFill>
                          <a:srgbClr val="FFFFFF"/>
                        </a:solidFill>
                      </a:endParaRP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0.1</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2.1</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2.5</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3.0</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4.0</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4.5</a:t>
                      </a:r>
                      <a:endParaRPr lang="en-US" altLang="zh-CN" sz="16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600" dirty="0">
                          <a:solidFill>
                            <a:srgbClr val="404040"/>
                          </a:solidFill>
                        </a:rPr>
                        <a:t>5.0</a:t>
                      </a:r>
                      <a:endParaRPr lang="en-US" altLang="zh-CN" sz="1600" dirty="0">
                        <a:solidFill>
                          <a:srgbClr val="404040"/>
                        </a:solidFill>
                      </a:endParaRP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0.01</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0.03</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0.06</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0.05</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0.04</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0.7</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0.6</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600" dirty="0">
                          <a:solidFill>
                            <a:srgbClr val="404040"/>
                          </a:solidFill>
                        </a:rPr>
                        <a:t>0.07</a:t>
                      </a:r>
                      <a:endParaRPr lang="en-US" altLang="zh-CN" sz="16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tr>
              <a:tr h="3708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0.2</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0.04</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0.05</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0.08</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0.02</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endParaRPr lang="en-US" altLang="zh-CN" sz="16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600" dirty="0">
                          <a:solidFill>
                            <a:srgbClr val="404040"/>
                          </a:solidFill>
                        </a:rPr>
                        <a:t>0.03</a:t>
                      </a:r>
                      <a:endParaRPr lang="en-US" altLang="zh-CN" sz="16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tr>
            </a:tbl>
          </a:graphicData>
        </a:graphic>
      </p:graphicFrame>
      <p:cxnSp>
        <p:nvCxnSpPr>
          <p:cNvPr id="7" name="直线连接符 6"/>
          <p:cNvCxnSpPr/>
          <p:nvPr/>
        </p:nvCxnSpPr>
        <p:spPr>
          <a:xfrm>
            <a:off x="33274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对象 -2147482616"/>
          <p:cNvGraphicFramePr>
            <a:graphicFrameLocks noChangeAspect="1"/>
          </p:cNvGraphicFramePr>
          <p:nvPr/>
        </p:nvGraphicFramePr>
        <p:xfrm>
          <a:off x="3293428" y="5372418"/>
          <a:ext cx="5072380" cy="887095"/>
        </p:xfrm>
        <a:graphic>
          <a:graphicData uri="http://schemas.openxmlformats.org/presentationml/2006/ole">
            <mc:AlternateContent xmlns:mc="http://schemas.openxmlformats.org/markup-compatibility/2006">
              <mc:Choice xmlns:v="urn:schemas-microsoft-com:vml" Requires="v">
                <p:oleObj spid="_x0000_s2" name="" r:id="rId2" imgW="2946400" imgH="508000" progId="Equation.KSEE3">
                  <p:embed/>
                </p:oleObj>
              </mc:Choice>
              <mc:Fallback>
                <p:oleObj name="" r:id="rId2" imgW="2946400" imgH="508000" progId="Equation.KSEE3">
                  <p:embed/>
                  <p:pic>
                    <p:nvPicPr>
                      <p:cNvPr id="0" name="对象 -2147482616"/>
                      <p:cNvPicPr/>
                      <p:nvPr/>
                    </p:nvPicPr>
                    <p:blipFill>
                      <a:blip r:embed="rId3"/>
                      <a:stretch>
                        <a:fillRect/>
                      </a:stretch>
                    </p:blipFill>
                    <p:spPr>
                      <a:xfrm>
                        <a:off x="3293428" y="5372418"/>
                        <a:ext cx="5072380" cy="88709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813560" y="4107180"/>
          <a:ext cx="318135" cy="448310"/>
        </p:xfrm>
        <a:graphic>
          <a:graphicData uri="http://schemas.openxmlformats.org/presentationml/2006/ole">
            <mc:AlternateContent xmlns:mc="http://schemas.openxmlformats.org/markup-compatibility/2006">
              <mc:Choice xmlns:v="urn:schemas-microsoft-com:vml" Requires="v">
                <p:oleObj spid="_x0000_s3" name="" r:id="rId4" imgW="165100" imgH="228600" progId="Equation.KSEE3">
                  <p:embed/>
                </p:oleObj>
              </mc:Choice>
              <mc:Fallback>
                <p:oleObj name="" r:id="rId4" imgW="165100" imgH="228600" progId="Equation.KSEE3">
                  <p:embed/>
                  <p:pic>
                    <p:nvPicPr>
                      <p:cNvPr id="0" name="对象 -2147482616"/>
                      <p:cNvPicPr/>
                      <p:nvPr/>
                    </p:nvPicPr>
                    <p:blipFill>
                      <a:blip r:embed="rId5"/>
                      <a:stretch>
                        <a:fillRect/>
                      </a:stretch>
                    </p:blipFill>
                    <p:spPr>
                      <a:xfrm>
                        <a:off x="1813560" y="4107180"/>
                        <a:ext cx="318135" cy="44831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806575" y="4497705"/>
          <a:ext cx="294005" cy="448310"/>
        </p:xfrm>
        <a:graphic>
          <a:graphicData uri="http://schemas.openxmlformats.org/presentationml/2006/ole">
            <mc:AlternateContent xmlns:mc="http://schemas.openxmlformats.org/markup-compatibility/2006">
              <mc:Choice xmlns:v="urn:schemas-microsoft-com:vml" Requires="v">
                <p:oleObj spid="_x0000_s8" name="" r:id="rId6" imgW="152400" imgH="228600" progId="Equation.KSEE3">
                  <p:embed/>
                </p:oleObj>
              </mc:Choice>
              <mc:Fallback>
                <p:oleObj name="" r:id="rId6" imgW="152400" imgH="228600" progId="Equation.KSEE3">
                  <p:embed/>
                  <p:pic>
                    <p:nvPicPr>
                      <p:cNvPr id="0" name="对象 -2147482616"/>
                      <p:cNvPicPr/>
                      <p:nvPr/>
                    </p:nvPicPr>
                    <p:blipFill>
                      <a:blip r:embed="rId7"/>
                      <a:stretch>
                        <a:fillRect/>
                      </a:stretch>
                    </p:blipFill>
                    <p:spPr>
                      <a:xfrm>
                        <a:off x="1806575" y="4497705"/>
                        <a:ext cx="294005" cy="448310"/>
                      </a:xfrm>
                      <a:prstGeom prst="rect">
                        <a:avLst/>
                      </a:prstGeom>
                      <a:noFill/>
                      <a:ln w="38100">
                        <a:noFill/>
                        <a:miter/>
                      </a:ln>
                    </p:spPr>
                  </p:pic>
                </p:oleObj>
              </mc:Fallback>
            </mc:AlternateContent>
          </a:graphicData>
        </a:graphic>
      </p:graphicFrame>
      <p:graphicFrame>
        <p:nvGraphicFramePr>
          <p:cNvPr id="13" name="对象 -2147482616"/>
          <p:cNvGraphicFramePr>
            <a:graphicFrameLocks noChangeAspect="1"/>
          </p:cNvGraphicFramePr>
          <p:nvPr/>
        </p:nvGraphicFramePr>
        <p:xfrm>
          <a:off x="1797050" y="3775710"/>
          <a:ext cx="294005" cy="448310"/>
        </p:xfrm>
        <a:graphic>
          <a:graphicData uri="http://schemas.openxmlformats.org/presentationml/2006/ole">
            <mc:AlternateContent xmlns:mc="http://schemas.openxmlformats.org/markup-compatibility/2006">
              <mc:Choice xmlns:v="urn:schemas-microsoft-com:vml" Requires="v">
                <p:oleObj spid="_x0000_s9" name="" r:id="rId8" imgW="152400" imgH="228600" progId="Equation.KSEE3">
                  <p:embed/>
                </p:oleObj>
              </mc:Choice>
              <mc:Fallback>
                <p:oleObj name="" r:id="rId8" imgW="152400" imgH="228600" progId="Equation.KSEE3">
                  <p:embed/>
                  <p:pic>
                    <p:nvPicPr>
                      <p:cNvPr id="0" name="对象 -2147482616"/>
                      <p:cNvPicPr/>
                      <p:nvPr/>
                    </p:nvPicPr>
                    <p:blipFill>
                      <a:blip r:embed="rId9"/>
                      <a:stretch>
                        <a:fillRect/>
                      </a:stretch>
                    </p:blipFill>
                    <p:spPr>
                      <a:xfrm>
                        <a:off x="1797050" y="377571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865630" y="3431540"/>
          <a:ext cx="170815" cy="323850"/>
        </p:xfrm>
        <a:graphic>
          <a:graphicData uri="http://schemas.openxmlformats.org/presentationml/2006/ole">
            <mc:AlternateContent xmlns:mc="http://schemas.openxmlformats.org/markup-compatibility/2006">
              <mc:Choice xmlns:v="urn:schemas-microsoft-com:vml" Requires="v">
                <p:oleObj spid="_x0000_s10" name="" r:id="rId10" imgW="88265" imgH="165100" progId="Equation.KSEE3">
                  <p:embed/>
                </p:oleObj>
              </mc:Choice>
              <mc:Fallback>
                <p:oleObj name="" r:id="rId10" imgW="88265" imgH="165100" progId="Equation.KSEE3">
                  <p:embed/>
                  <p:pic>
                    <p:nvPicPr>
                      <p:cNvPr id="0" name="对象 -2147482616"/>
                      <p:cNvPicPr/>
                      <p:nvPr/>
                    </p:nvPicPr>
                    <p:blipFill>
                      <a:blip r:embed="rId11"/>
                      <a:stretch>
                        <a:fillRect/>
                      </a:stretch>
                    </p:blipFill>
                    <p:spPr>
                      <a:xfrm>
                        <a:off x="1865630" y="3431540"/>
                        <a:ext cx="170815" cy="323850"/>
                      </a:xfrm>
                      <a:prstGeom prst="rect">
                        <a:avLst/>
                      </a:prstGeom>
                      <a:noFill/>
                      <a:ln w="38100">
                        <a:noFill/>
                        <a:miter/>
                      </a:ln>
                    </p:spPr>
                  </p:pic>
                </p:oleObj>
              </mc:Fallback>
            </mc:AlternateContent>
          </a:graphicData>
        </a:graphic>
      </p:graphicFrame>
      <p:cxnSp>
        <p:nvCxnSpPr>
          <p:cNvPr id="17" name="直线连接符 6"/>
          <p:cNvCxnSpPr/>
          <p:nvPr/>
        </p:nvCxnSpPr>
        <p:spPr>
          <a:xfrm>
            <a:off x="43053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6"/>
          <p:cNvCxnSpPr/>
          <p:nvPr/>
        </p:nvCxnSpPr>
        <p:spPr>
          <a:xfrm>
            <a:off x="5283200" y="343154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72263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6"/>
          <p:cNvCxnSpPr/>
          <p:nvPr/>
        </p:nvCxnSpPr>
        <p:spPr>
          <a:xfrm>
            <a:off x="8204200" y="34385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6"/>
          <p:cNvCxnSpPr/>
          <p:nvPr/>
        </p:nvCxnSpPr>
        <p:spPr>
          <a:xfrm>
            <a:off x="9194800" y="341503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2"/>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LightGBM</a:t>
            </a:r>
            <a:r>
              <a:rPr lang="zh-CN" altLang="zh-CN" sz="1600" dirty="0">
                <a:ea typeface="宋体" panose="02010600030101010101" pitchFamily="2" charset="-122"/>
                <a:sym typeface="+mn-ea"/>
              </a:rPr>
              <a:t>的</a:t>
            </a:r>
            <a:r>
              <a:rPr sz="1600" dirty="0">
                <a:ea typeface="宋体" panose="02010600030101010101" pitchFamily="2" charset="-122"/>
                <a:sym typeface="+mn-ea"/>
              </a:rPr>
              <a:t>Histogram算法</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替代XGBoost的预排序算法</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思想是先连续的浮点特征值离散化成k个整数，同时构造一个宽度为k的直方图</a:t>
            </a:r>
            <a:r>
              <a:rPr lang="zh-CN" sz="1600" dirty="0">
                <a:solidFill>
                  <a:schemeClr val="tx1"/>
                </a:solidFill>
                <a:ea typeface="宋体" panose="02010600030101010101" pitchFamily="2" charset="-122"/>
                <a:sym typeface="+mn-ea"/>
              </a:rPr>
              <a:t>，即</a:t>
            </a:r>
            <a:r>
              <a:rPr sz="1600" dirty="0">
                <a:solidFill>
                  <a:schemeClr val="tx1"/>
                </a:solidFill>
                <a:ea typeface="宋体" panose="02010600030101010101" pitchFamily="2" charset="-122"/>
                <a:sym typeface="+mn-ea"/>
              </a:rPr>
              <a:t>将连续特征值离散化到</a:t>
            </a:r>
            <a:r>
              <a:rPr lang="en-US" sz="1600" dirty="0">
                <a:solidFill>
                  <a:schemeClr val="tx1"/>
                </a:solidFill>
                <a:ea typeface="宋体" panose="02010600030101010101" pitchFamily="2" charset="-122"/>
                <a:sym typeface="+mn-ea"/>
              </a:rPr>
              <a:t>k</a:t>
            </a:r>
            <a:r>
              <a:rPr lang="zh-CN" sz="1600" dirty="0">
                <a:solidFill>
                  <a:schemeClr val="tx1"/>
                </a:solidFill>
                <a:ea typeface="宋体" panose="02010600030101010101" pitchFamily="2" charset="-122"/>
                <a:sym typeface="+mn-ea"/>
              </a:rPr>
              <a:t>个</a:t>
            </a:r>
            <a:r>
              <a:rPr sz="1600" dirty="0">
                <a:solidFill>
                  <a:schemeClr val="tx1"/>
                </a:solidFill>
                <a:ea typeface="宋体" panose="02010600030101010101" pitchFamily="2" charset="-122"/>
                <a:sym typeface="+mn-ea"/>
              </a:rPr>
              <a:t>bins上</a:t>
            </a:r>
            <a:r>
              <a:rPr lang="zh-CN" sz="1600" dirty="0">
                <a:solidFill>
                  <a:schemeClr val="tx1"/>
                </a:solidFill>
                <a:ea typeface="宋体" panose="02010600030101010101" pitchFamily="2" charset="-122"/>
                <a:sym typeface="+mn-ea"/>
              </a:rPr>
              <a:t>（比如</a:t>
            </a:r>
            <a:r>
              <a:rPr lang="en-US" altLang="zh-CN" sz="1600" dirty="0">
                <a:solidFill>
                  <a:schemeClr val="tx1"/>
                </a:solidFill>
                <a:ea typeface="宋体" panose="02010600030101010101" pitchFamily="2" charset="-122"/>
                <a:sym typeface="+mn-ea"/>
              </a:rPr>
              <a:t>k=</a:t>
            </a:r>
            <a:r>
              <a:rPr sz="1600" dirty="0">
                <a:solidFill>
                  <a:schemeClr val="tx1"/>
                </a:solidFill>
                <a:ea typeface="宋体" panose="02010600030101010101" pitchFamily="2" charset="-122"/>
                <a:sym typeface="+mn-ea"/>
              </a:rPr>
              <a:t>255</a:t>
            </a:r>
            <a:r>
              <a:rPr lang="zh-CN" sz="1600" dirty="0">
                <a:solidFill>
                  <a:schemeClr val="tx1"/>
                </a:solidFill>
                <a:ea typeface="宋体" panose="02010600030101010101" pitchFamily="2" charset="-122"/>
                <a:sym typeface="+mn-ea"/>
              </a:rPr>
              <a:t>）</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当遍历一次数据后，直方图累积了需要的统计量，然后根据直方图的离散值，遍历寻找最优的分割点</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XGBoost需要遍历所有离散化的值</a:t>
            </a:r>
            <a:r>
              <a:rPr lang="zh-CN" sz="1600" dirty="0">
                <a:solidFill>
                  <a:schemeClr val="tx1"/>
                </a:solidFill>
                <a:ea typeface="宋体" panose="02010600030101010101" pitchFamily="2" charset="-122"/>
                <a:sym typeface="+mn-ea"/>
              </a:rPr>
              <a:t>，</a:t>
            </a:r>
            <a:r>
              <a:rPr kumimoji="1" lang="en-US" altLang="zh-CN" sz="1600" dirty="0">
                <a:solidFill>
                  <a:schemeClr val="tx1"/>
                </a:solidFill>
                <a:sym typeface="+mn-ea"/>
              </a:rPr>
              <a:t>LightGBM</a:t>
            </a:r>
            <a:r>
              <a:rPr sz="1600" dirty="0">
                <a:solidFill>
                  <a:schemeClr val="tx1"/>
                </a:solidFill>
                <a:ea typeface="宋体" panose="02010600030101010101" pitchFamily="2" charset="-122"/>
                <a:sym typeface="+mn-ea"/>
              </a:rPr>
              <a:t>只要遍历k个直方图的值</a:t>
            </a:r>
            <a:endParaRPr sz="1600" dirty="0">
              <a:solidFill>
                <a:schemeClr val="tx1"/>
              </a:solidFill>
              <a:ea typeface="宋体" panose="02010600030101010101" pitchFamily="2" charset="-122"/>
              <a:sym typeface="+mn-ea"/>
            </a:endParaRPr>
          </a:p>
          <a:p>
            <a:pPr>
              <a:lnSpc>
                <a:spcPct val="150000"/>
              </a:lnSpc>
            </a:pPr>
            <a:r>
              <a:rPr kumimoji="1" lang="zh-CN" altLang="en-US" sz="1600" dirty="0">
                <a:solidFill>
                  <a:schemeClr val="tx1"/>
                </a:solidFill>
                <a:sym typeface="+mn-ea"/>
              </a:rPr>
              <a:t>候选分裂点数量 </a:t>
            </a:r>
            <a:r>
              <a:rPr kumimoji="1" lang="en-US" altLang="zh-CN" sz="1600" dirty="0">
                <a:solidFill>
                  <a:schemeClr val="tx1"/>
                </a:solidFill>
                <a:sym typeface="+mn-ea"/>
              </a:rPr>
              <a:t>= </a:t>
            </a:r>
            <a:r>
              <a:rPr kumimoji="1" lang="en-US" sz="1600" dirty="0">
                <a:solidFill>
                  <a:schemeClr val="tx1"/>
                </a:solidFill>
                <a:sym typeface="+mn-ea"/>
              </a:rPr>
              <a:t>k-1</a:t>
            </a:r>
            <a:endParaRPr sz="1600" dirty="0">
              <a:solidFill>
                <a:schemeClr val="tx1"/>
              </a:solidFill>
              <a:ea typeface="宋体" panose="02010600030101010101" pitchFamily="2" charset="-122"/>
              <a:sym typeface="+mn-ea"/>
            </a:endParaRPr>
          </a:p>
          <a:p>
            <a:pPr>
              <a:lnSpc>
                <a:spcPct val="150000"/>
              </a:lnSpc>
            </a:pPr>
            <a:endParaRPr kumimoji="1" lang="en-US" altLang="zh-CN" sz="1600" dirty="0">
              <a:solidFill>
                <a:schemeClr val="tx1"/>
              </a:solidFill>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a:graphicFrameLocks noGrp="1"/>
          </p:cNvGraphicFramePr>
          <p:nvPr>
            <p:custDataLst>
              <p:tags r:id="rId1"/>
            </p:custDataLst>
          </p:nvPr>
        </p:nvGraphicFramePr>
        <p:xfrm>
          <a:off x="4959350" y="2534285"/>
          <a:ext cx="7218045" cy="1513840"/>
        </p:xfrm>
        <a:graphic>
          <a:graphicData uri="http://schemas.openxmlformats.org/drawingml/2006/table">
            <a:tbl>
              <a:tblPr firstRow="1" bandRow="1">
                <a:tableStyleId>{93296810-A885-4BE3-A3E7-6D5BEEA58F35}</a:tableStyleId>
              </a:tblPr>
              <a:tblGrid>
                <a:gridCol w="929640"/>
                <a:gridCol w="674370"/>
                <a:gridCol w="802005"/>
                <a:gridCol w="802005"/>
                <a:gridCol w="802005"/>
                <a:gridCol w="802005"/>
                <a:gridCol w="802005"/>
                <a:gridCol w="802005"/>
                <a:gridCol w="802005"/>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endParaRPr lang="en-US" altLang="zh-CN" sz="1400" dirty="0">
                        <a:solidFill>
                          <a:srgbClr val="FFFFFF"/>
                        </a:solidFill>
                      </a:endParaRP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tr>
            </a:tbl>
          </a:graphicData>
        </a:graphic>
      </p:graphicFrame>
      <p:graphicFrame>
        <p:nvGraphicFramePr>
          <p:cNvPr id="21" name="表格 20"/>
          <p:cNvGraphicFramePr>
            <a:graphicFrameLocks noGrp="1"/>
          </p:cNvGraphicFramePr>
          <p:nvPr>
            <p:custDataLst>
              <p:tags r:id="rId2"/>
            </p:custDataLst>
          </p:nvPr>
        </p:nvGraphicFramePr>
        <p:xfrm>
          <a:off x="6559550" y="4591685"/>
          <a:ext cx="4784725" cy="1513840"/>
        </p:xfrm>
        <a:graphic>
          <a:graphicData uri="http://schemas.openxmlformats.org/drawingml/2006/table">
            <a:tbl>
              <a:tblPr firstRow="1" bandRow="1">
                <a:tableStyleId>{93296810-A885-4BE3-A3E7-6D5BEEA58F35}</a:tableStyleId>
              </a:tblPr>
              <a:tblGrid>
                <a:gridCol w="929640"/>
                <a:gridCol w="1197610"/>
                <a:gridCol w="1461135"/>
                <a:gridCol w="1196340"/>
              </a:tblGrid>
              <a:tr h="37846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endParaRPr lang="en-US" altLang="zh-CN" sz="1400" dirty="0">
                        <a:solidFill>
                          <a:srgbClr val="FFFFFF"/>
                        </a:solidFill>
                      </a:endParaRP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0.1</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0.79</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0.67</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tr>
              <a:tr h="37846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0.29</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0.06</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tr>
            </a:tbl>
          </a:graphicData>
        </a:graphic>
      </p:graphicFrame>
      <p:sp>
        <p:nvSpPr>
          <p:cNvPr id="13" name="文本框 12"/>
          <p:cNvSpPr txBox="1"/>
          <p:nvPr/>
        </p:nvSpPr>
        <p:spPr>
          <a:xfrm>
            <a:off x="6849110" y="1989455"/>
            <a:ext cx="606425" cy="368300"/>
          </a:xfrm>
          <a:prstGeom prst="rect">
            <a:avLst/>
          </a:prstGeom>
          <a:noFill/>
        </p:spPr>
        <p:txBody>
          <a:bodyPr wrap="square" rtlCol="0">
            <a:spAutoFit/>
          </a:bodyPr>
          <a:lstStyle/>
          <a:p>
            <a:r>
              <a:rPr kumimoji="1" lang="en-US" altLang="zh-CN" dirty="0"/>
              <a:t>bin1</a:t>
            </a:r>
            <a:endParaRPr kumimoji="1" lang="zh-CN" altLang="en-US" dirty="0"/>
          </a:p>
        </p:txBody>
      </p:sp>
      <p:sp>
        <p:nvSpPr>
          <p:cNvPr id="24" name="文本框 23"/>
          <p:cNvSpPr txBox="1"/>
          <p:nvPr/>
        </p:nvSpPr>
        <p:spPr>
          <a:xfrm>
            <a:off x="9183370" y="1970405"/>
            <a:ext cx="606425" cy="368300"/>
          </a:xfrm>
          <a:prstGeom prst="rect">
            <a:avLst/>
          </a:prstGeom>
          <a:noFill/>
        </p:spPr>
        <p:txBody>
          <a:bodyPr wrap="square" rtlCol="0">
            <a:spAutoFit/>
          </a:bodyPr>
          <a:lstStyle/>
          <a:p>
            <a:r>
              <a:rPr kumimoji="1" lang="en-US" altLang="zh-CN" dirty="0"/>
              <a:t>bin2</a:t>
            </a:r>
            <a:endParaRPr kumimoji="1" lang="zh-CN" altLang="en-US" dirty="0"/>
          </a:p>
        </p:txBody>
      </p:sp>
      <p:sp>
        <p:nvSpPr>
          <p:cNvPr id="25" name="文本框 24"/>
          <p:cNvSpPr txBox="1"/>
          <p:nvPr/>
        </p:nvSpPr>
        <p:spPr>
          <a:xfrm>
            <a:off x="11142345" y="1970405"/>
            <a:ext cx="606425" cy="368300"/>
          </a:xfrm>
          <a:prstGeom prst="rect">
            <a:avLst/>
          </a:prstGeom>
          <a:noFill/>
        </p:spPr>
        <p:txBody>
          <a:bodyPr wrap="square" rtlCol="0">
            <a:spAutoFit/>
          </a:bodyPr>
          <a:lstStyle/>
          <a:p>
            <a:r>
              <a:rPr kumimoji="1" lang="en-US" altLang="zh-CN" dirty="0"/>
              <a:t>bin3</a:t>
            </a:r>
            <a:endParaRPr kumimoji="1" lang="zh-CN" altLang="en-US" dirty="0"/>
          </a:p>
        </p:txBody>
      </p:sp>
      <p:graphicFrame>
        <p:nvGraphicFramePr>
          <p:cNvPr id="2" name="对象 -2147482616"/>
          <p:cNvGraphicFramePr>
            <a:graphicFrameLocks noChangeAspect="1"/>
          </p:cNvGraphicFramePr>
          <p:nvPr/>
        </p:nvGraphicFramePr>
        <p:xfrm>
          <a:off x="5281295" y="3233420"/>
          <a:ext cx="318135" cy="448310"/>
        </p:xfrm>
        <a:graphic>
          <a:graphicData uri="http://schemas.openxmlformats.org/presentationml/2006/ole">
            <mc:AlternateContent xmlns:mc="http://schemas.openxmlformats.org/markup-compatibility/2006">
              <mc:Choice xmlns:v="urn:schemas-microsoft-com:vml" Requires="v">
                <p:oleObj spid="_x0000_s3" name="" r:id="rId3" imgW="165100" imgH="228600" progId="Equation.KSEE3">
                  <p:embed/>
                </p:oleObj>
              </mc:Choice>
              <mc:Fallback>
                <p:oleObj name="" r:id="rId3" imgW="165100" imgH="228600" progId="Equation.KSEE3">
                  <p:embed/>
                  <p:pic>
                    <p:nvPicPr>
                      <p:cNvPr id="0" name="对象 -2147482616"/>
                      <p:cNvPicPr/>
                      <p:nvPr/>
                    </p:nvPicPr>
                    <p:blipFill>
                      <a:blip r:embed="rId4"/>
                      <a:stretch>
                        <a:fillRect/>
                      </a:stretch>
                    </p:blipFill>
                    <p:spPr>
                      <a:xfrm>
                        <a:off x="5281295" y="323342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274310" y="3623945"/>
          <a:ext cx="294005" cy="448310"/>
        </p:xfrm>
        <a:graphic>
          <a:graphicData uri="http://schemas.openxmlformats.org/presentationml/2006/ole">
            <mc:AlternateContent xmlns:mc="http://schemas.openxmlformats.org/markup-compatibility/2006">
              <mc:Choice xmlns:v="urn:schemas-microsoft-com:vml" Requires="v">
                <p:oleObj spid="_x0000_s6" name="" r:id="rId5" imgW="152400" imgH="228600" progId="Equation.KSEE3">
                  <p:embed/>
                </p:oleObj>
              </mc:Choice>
              <mc:Fallback>
                <p:oleObj name="" r:id="rId5" imgW="152400" imgH="228600" progId="Equation.KSEE3">
                  <p:embed/>
                  <p:pic>
                    <p:nvPicPr>
                      <p:cNvPr id="0" name="对象 -2147482616"/>
                      <p:cNvPicPr/>
                      <p:nvPr/>
                    </p:nvPicPr>
                    <p:blipFill>
                      <a:blip r:embed="rId6"/>
                      <a:stretch>
                        <a:fillRect/>
                      </a:stretch>
                    </p:blipFill>
                    <p:spPr>
                      <a:xfrm>
                        <a:off x="5274310" y="362394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264785" y="2901950"/>
          <a:ext cx="294005" cy="448310"/>
        </p:xfrm>
        <a:graphic>
          <a:graphicData uri="http://schemas.openxmlformats.org/presentationml/2006/ole">
            <mc:AlternateContent xmlns:mc="http://schemas.openxmlformats.org/markup-compatibility/2006">
              <mc:Choice xmlns:v="urn:schemas-microsoft-com:vml" Requires="v">
                <p:oleObj spid="_x0000_s8" name="" r:id="rId7" imgW="152400" imgH="228600" progId="Equation.KSEE3">
                  <p:embed/>
                </p:oleObj>
              </mc:Choice>
              <mc:Fallback>
                <p:oleObj name="" r:id="rId7" imgW="152400" imgH="228600" progId="Equation.KSEE3">
                  <p:embed/>
                  <p:pic>
                    <p:nvPicPr>
                      <p:cNvPr id="0" name="对象 -2147482616"/>
                      <p:cNvPicPr/>
                      <p:nvPr/>
                    </p:nvPicPr>
                    <p:blipFill>
                      <a:blip r:embed="rId8"/>
                      <a:stretch>
                        <a:fillRect/>
                      </a:stretch>
                    </p:blipFill>
                    <p:spPr>
                      <a:xfrm>
                        <a:off x="5264785" y="290195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33365" y="2557780"/>
          <a:ext cx="170815" cy="323850"/>
        </p:xfrm>
        <a:graphic>
          <a:graphicData uri="http://schemas.openxmlformats.org/presentationml/2006/ole">
            <mc:AlternateContent xmlns:mc="http://schemas.openxmlformats.org/markup-compatibility/2006">
              <mc:Choice xmlns:v="urn:schemas-microsoft-com:vml" Requires="v">
                <p:oleObj spid="_x0000_s9" name="" r:id="rId9" imgW="88265" imgH="165100" progId="Equation.KSEE3">
                  <p:embed/>
                </p:oleObj>
              </mc:Choice>
              <mc:Fallback>
                <p:oleObj name="" r:id="rId9" imgW="88265" imgH="165100" progId="Equation.KSEE3">
                  <p:embed/>
                  <p:pic>
                    <p:nvPicPr>
                      <p:cNvPr id="0" name="对象 -2147482616"/>
                      <p:cNvPicPr/>
                      <p:nvPr/>
                    </p:nvPicPr>
                    <p:blipFill>
                      <a:blip r:embed="rId10"/>
                      <a:stretch>
                        <a:fillRect/>
                      </a:stretch>
                    </p:blipFill>
                    <p:spPr>
                      <a:xfrm>
                        <a:off x="5333365" y="2557780"/>
                        <a:ext cx="170815" cy="323850"/>
                      </a:xfrm>
                      <a:prstGeom prst="rect">
                        <a:avLst/>
                      </a:prstGeom>
                      <a:noFill/>
                      <a:ln w="38100">
                        <a:noFill/>
                        <a:miter/>
                      </a:ln>
                    </p:spPr>
                  </p:pic>
                </p:oleObj>
              </mc:Fallback>
            </mc:AlternateContent>
          </a:graphicData>
        </a:graphic>
      </p:graphicFrame>
      <p:cxnSp>
        <p:nvCxnSpPr>
          <p:cNvPr id="10" name="直线连接符 6"/>
          <p:cNvCxnSpPr/>
          <p:nvPr/>
        </p:nvCxnSpPr>
        <p:spPr>
          <a:xfrm>
            <a:off x="8171180" y="254381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6"/>
          <p:cNvCxnSpPr/>
          <p:nvPr/>
        </p:nvCxnSpPr>
        <p:spPr>
          <a:xfrm>
            <a:off x="10579100" y="2562225"/>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对象 -2147482616"/>
          <p:cNvGraphicFramePr>
            <a:graphicFrameLocks noChangeAspect="1"/>
          </p:cNvGraphicFramePr>
          <p:nvPr/>
        </p:nvGraphicFramePr>
        <p:xfrm>
          <a:off x="6873558" y="5314315"/>
          <a:ext cx="341630" cy="448310"/>
        </p:xfrm>
        <a:graphic>
          <a:graphicData uri="http://schemas.openxmlformats.org/presentationml/2006/ole">
            <mc:AlternateContent xmlns:mc="http://schemas.openxmlformats.org/markup-compatibility/2006">
              <mc:Choice xmlns:v="urn:schemas-microsoft-com:vml" Requires="v">
                <p:oleObj spid="_x0000_s14" name="" r:id="rId11" imgW="177165" imgH="228600" progId="Equation.KSEE3">
                  <p:embed/>
                </p:oleObj>
              </mc:Choice>
              <mc:Fallback>
                <p:oleObj name="" r:id="rId11" imgW="177165" imgH="228600" progId="Equation.KSEE3">
                  <p:embed/>
                  <p:pic>
                    <p:nvPicPr>
                      <p:cNvPr id="0" name="对象 -2147482616"/>
                      <p:cNvPicPr/>
                      <p:nvPr/>
                    </p:nvPicPr>
                    <p:blipFill>
                      <a:blip r:embed="rId12"/>
                      <a:stretch>
                        <a:fillRect/>
                      </a:stretch>
                    </p:blipFill>
                    <p:spPr>
                      <a:xfrm>
                        <a:off x="6873558" y="5314315"/>
                        <a:ext cx="341630" cy="44831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6857683" y="5704840"/>
          <a:ext cx="392430" cy="448310"/>
        </p:xfrm>
        <a:graphic>
          <a:graphicData uri="http://schemas.openxmlformats.org/presentationml/2006/ole">
            <mc:AlternateContent xmlns:mc="http://schemas.openxmlformats.org/markup-compatibility/2006">
              <mc:Choice xmlns:v="urn:schemas-microsoft-com:vml" Requires="v">
                <p:oleObj spid="_x0000_s16" name="" r:id="rId13" imgW="203200" imgH="228600" progId="Equation.KSEE3">
                  <p:embed/>
                </p:oleObj>
              </mc:Choice>
              <mc:Fallback>
                <p:oleObj name="" r:id="rId13" imgW="203200" imgH="228600" progId="Equation.KSEE3">
                  <p:embed/>
                  <p:pic>
                    <p:nvPicPr>
                      <p:cNvPr id="0" name="对象 -2147482616"/>
                      <p:cNvPicPr/>
                      <p:nvPr/>
                    </p:nvPicPr>
                    <p:blipFill>
                      <a:blip r:embed="rId14"/>
                      <a:stretch>
                        <a:fillRect/>
                      </a:stretch>
                    </p:blipFill>
                    <p:spPr>
                      <a:xfrm>
                        <a:off x="6857683" y="5704840"/>
                        <a:ext cx="3924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60540" y="4982845"/>
          <a:ext cx="367665" cy="448310"/>
        </p:xfrm>
        <a:graphic>
          <a:graphicData uri="http://schemas.openxmlformats.org/presentationml/2006/ole">
            <mc:AlternateContent xmlns:mc="http://schemas.openxmlformats.org/markup-compatibility/2006">
              <mc:Choice xmlns:v="urn:schemas-microsoft-com:vml" Requires="v">
                <p:oleObj spid="_x0000_s17" name="" r:id="rId15" imgW="190500" imgH="228600" progId="Equation.KSEE3">
                  <p:embed/>
                </p:oleObj>
              </mc:Choice>
              <mc:Fallback>
                <p:oleObj name="" r:id="rId15" imgW="190500" imgH="228600" progId="Equation.KSEE3">
                  <p:embed/>
                  <p:pic>
                    <p:nvPicPr>
                      <p:cNvPr id="0" name="对象 -2147482616"/>
                      <p:cNvPicPr/>
                      <p:nvPr/>
                    </p:nvPicPr>
                    <p:blipFill>
                      <a:blip r:embed="rId16"/>
                      <a:stretch>
                        <a:fillRect/>
                      </a:stretch>
                    </p:blipFill>
                    <p:spPr>
                      <a:xfrm>
                        <a:off x="6860540" y="49828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70358" y="4601210"/>
          <a:ext cx="762000" cy="398780"/>
        </p:xfrm>
        <a:graphic>
          <a:graphicData uri="http://schemas.openxmlformats.org/presentationml/2006/ole">
            <mc:AlternateContent xmlns:mc="http://schemas.openxmlformats.org/markup-compatibility/2006">
              <mc:Choice xmlns:v="urn:schemas-microsoft-com:vml" Requires="v">
                <p:oleObj spid="_x0000_s18" name="" r:id="rId17" imgW="393700" imgH="203200" progId="Equation.KSEE3">
                  <p:embed/>
                </p:oleObj>
              </mc:Choice>
              <mc:Fallback>
                <p:oleObj name="" r:id="rId17" imgW="393700" imgH="203200" progId="Equation.KSEE3">
                  <p:embed/>
                  <p:pic>
                    <p:nvPicPr>
                      <p:cNvPr id="0" name="对象 -2147482616"/>
                      <p:cNvPicPr/>
                      <p:nvPr/>
                    </p:nvPicPr>
                    <p:blipFill>
                      <a:blip r:embed="rId18"/>
                      <a:stretch>
                        <a:fillRect/>
                      </a:stretch>
                    </p:blipFill>
                    <p:spPr>
                      <a:xfrm>
                        <a:off x="6670358" y="4601210"/>
                        <a:ext cx="762000" cy="398780"/>
                      </a:xfrm>
                      <a:prstGeom prst="rect">
                        <a:avLst/>
                      </a:prstGeom>
                      <a:noFill/>
                      <a:ln w="38100">
                        <a:noFill/>
                        <a:miter/>
                      </a:ln>
                    </p:spPr>
                  </p:pic>
                </p:oleObj>
              </mc:Fallback>
            </mc:AlternateContent>
          </a:graphicData>
        </a:graphic>
      </p:graphicFrame>
      <p:sp>
        <p:nvSpPr>
          <p:cNvPr id="44" name="右箭头 43"/>
          <p:cNvSpPr/>
          <p:nvPr/>
        </p:nvSpPr>
        <p:spPr>
          <a:xfrm rot="5400000">
            <a:off x="8741410" y="421513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9"/>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4100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solidFill>
                  <a:schemeClr val="tx1"/>
                </a:solidFill>
                <a:ea typeface="宋体" panose="02010600030101010101" pitchFamily="2" charset="-122"/>
                <a:sym typeface="+mn-ea"/>
              </a:rPr>
              <a:t>GOSS算法</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Gradient-based One-Side Sampling，基于梯度的单边采样算法</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思想是通过样本采样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减少目标函数增益</a:t>
            </a:r>
            <a:r>
              <a:rPr lang="en-US" sz="1600" dirty="0">
                <a:solidFill>
                  <a:schemeClr val="tx1"/>
                </a:solidFill>
                <a:ea typeface="宋体" panose="02010600030101010101" pitchFamily="2" charset="-122"/>
                <a:sym typeface="+mn-ea"/>
              </a:rPr>
              <a:t>Gain</a:t>
            </a:r>
            <a:r>
              <a:rPr lang="zh-CN" altLang="en-US" sz="1600" dirty="0">
                <a:solidFill>
                  <a:schemeClr val="tx1"/>
                </a:solidFill>
                <a:ea typeface="宋体" panose="02010600030101010101" pitchFamily="2" charset="-122"/>
                <a:sym typeface="+mn-ea"/>
              </a:rPr>
              <a:t>的计算复杂度</a:t>
            </a:r>
            <a:endParaRPr sz="1600" dirty="0">
              <a:solidFill>
                <a:schemeClr val="tx1"/>
              </a:solidFill>
              <a:ea typeface="宋体" panose="02010600030101010101" pitchFamily="2" charset="-122"/>
              <a:sym typeface="+mn-ea"/>
            </a:endParaRPr>
          </a:p>
          <a:p>
            <a:pPr>
              <a:lnSpc>
                <a:spcPct val="150000"/>
              </a:lnSpc>
            </a:pPr>
            <a:r>
              <a:rPr sz="1600" dirty="0">
                <a:solidFill>
                  <a:schemeClr val="tx1"/>
                </a:solidFill>
                <a:ea typeface="宋体" panose="02010600030101010101" pitchFamily="2" charset="-122"/>
                <a:sym typeface="+mn-ea"/>
              </a:rPr>
              <a:t>单边采样</a:t>
            </a:r>
            <a:r>
              <a:rPr lang="zh-CN" sz="1600" dirty="0">
                <a:solidFill>
                  <a:schemeClr val="tx1"/>
                </a:solidFill>
                <a:ea typeface="宋体" panose="02010600030101010101" pitchFamily="2" charset="-122"/>
                <a:sym typeface="+mn-ea"/>
              </a:rPr>
              <a:t>，</a:t>
            </a:r>
            <a:r>
              <a:rPr sz="1600" dirty="0">
                <a:solidFill>
                  <a:schemeClr val="tx1"/>
                </a:solidFill>
                <a:ea typeface="宋体" panose="02010600030101010101" pitchFamily="2" charset="-122"/>
                <a:sym typeface="+mn-ea"/>
              </a:rPr>
              <a:t>只对梯度绝对值较小的样本按照一定比例进行采样，而保留了梯度绝对值较大的样本</a:t>
            </a:r>
            <a:endParaRPr sz="1600" dirty="0">
              <a:solidFill>
                <a:schemeClr val="tx1"/>
              </a:solidFill>
              <a:ea typeface="宋体" panose="02010600030101010101" pitchFamily="2" charset="-122"/>
              <a:sym typeface="+mn-ea"/>
            </a:endParaRPr>
          </a:p>
          <a:p>
            <a:pPr>
              <a:lnSpc>
                <a:spcPct val="150000"/>
              </a:lnSpc>
            </a:pPr>
            <a:r>
              <a:rPr lang="zh-CN" sz="1600" dirty="0">
                <a:solidFill>
                  <a:schemeClr val="tx1"/>
                </a:solidFill>
                <a:ea typeface="宋体" panose="02010600030101010101" pitchFamily="2" charset="-122"/>
                <a:sym typeface="+mn-ea"/>
              </a:rPr>
              <a:t>因为</a:t>
            </a:r>
            <a:r>
              <a:rPr sz="1600" dirty="0">
                <a:solidFill>
                  <a:schemeClr val="tx1"/>
                </a:solidFill>
                <a:ea typeface="宋体" panose="02010600030101010101" pitchFamily="2" charset="-122"/>
                <a:sym typeface="+mn-ea"/>
              </a:rPr>
              <a:t>目标函数增益主要来自于梯度绝对值较大的样本 </a:t>
            </a:r>
            <a:r>
              <a:rPr 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&gt; GOSS</a:t>
            </a:r>
            <a:r>
              <a:rPr lang="zh-CN" altLang="zh-CN" sz="1600" dirty="0">
                <a:solidFill>
                  <a:schemeClr val="tx1"/>
                </a:solidFill>
                <a:ea typeface="宋体" panose="02010600030101010101" pitchFamily="2" charset="-122"/>
                <a:sym typeface="+mn-ea"/>
              </a:rPr>
              <a:t>算法</a:t>
            </a:r>
            <a:r>
              <a:rPr sz="1600" dirty="0">
                <a:solidFill>
                  <a:schemeClr val="tx1"/>
                </a:solidFill>
                <a:ea typeface="宋体" panose="02010600030101010101" pitchFamily="2" charset="-122"/>
                <a:sym typeface="+mn-ea"/>
              </a:rPr>
              <a:t>在性能和精度之间</a:t>
            </a:r>
            <a:r>
              <a:rPr lang="zh-CN" sz="1600" dirty="0">
                <a:solidFill>
                  <a:schemeClr val="tx1"/>
                </a:solidFill>
                <a:ea typeface="宋体" panose="02010600030101010101" pitchFamily="2" charset="-122"/>
                <a:sym typeface="+mn-ea"/>
              </a:rPr>
              <a:t>进行了很好的</a:t>
            </a:r>
            <a:r>
              <a:rPr lang="en-US" altLang="zh-CN" sz="1600" dirty="0">
                <a:solidFill>
                  <a:schemeClr val="tx1"/>
                </a:solidFill>
                <a:ea typeface="宋体" panose="02010600030101010101" pitchFamily="2" charset="-122"/>
                <a:sym typeface="+mn-ea"/>
              </a:rPr>
              <a:t>trade off</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8" name="表格 7"/>
          <p:cNvGraphicFramePr>
            <a:graphicFrameLocks noGrp="1"/>
          </p:cNvGraphicFramePr>
          <p:nvPr>
            <p:custDataLst>
              <p:tags r:id="rId1"/>
            </p:custDataLst>
          </p:nvPr>
        </p:nvGraphicFramePr>
        <p:xfrm>
          <a:off x="4982210" y="1934845"/>
          <a:ext cx="7218045" cy="1501775"/>
        </p:xfrm>
        <a:graphic>
          <a:graphicData uri="http://schemas.openxmlformats.org/drawingml/2006/table">
            <a:tbl>
              <a:tblPr firstRow="1" bandRow="1">
                <a:tableStyleId>{93296810-A885-4BE3-A3E7-6D5BEEA58F35}</a:tableStyleId>
              </a:tblPr>
              <a:tblGrid>
                <a:gridCol w="929640"/>
                <a:gridCol w="674370"/>
                <a:gridCol w="802005"/>
                <a:gridCol w="802005"/>
                <a:gridCol w="802005"/>
                <a:gridCol w="802005"/>
                <a:gridCol w="802005"/>
                <a:gridCol w="802005"/>
                <a:gridCol w="802005"/>
              </a:tblGrid>
              <a:tr h="368300">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1</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2</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3</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4</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5</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6</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7</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8</a:t>
                      </a:r>
                      <a:endParaRPr lang="en-US" altLang="zh-CN" sz="1400" dirty="0">
                        <a:solidFill>
                          <a:srgbClr val="FFFFFF"/>
                        </a:solidFill>
                      </a:endParaRP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0.1</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2.1</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2.5</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4.0</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4.5</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5.0</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39624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0.01</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0.06</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0.05</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0.04</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0.7</a:t>
                      </a:r>
                      <a:endParaRPr lang="en-US" altLang="zh-CN" sz="1400" b="1"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b="1" dirty="0">
                          <a:solidFill>
                            <a:srgbClr val="404040"/>
                          </a:solidFill>
                        </a:rPr>
                        <a:t>0.6</a:t>
                      </a:r>
                      <a:endParaRPr lang="en-US" altLang="zh-CN" sz="1400" b="1"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0.07</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tr>
              <a:tr h="368300">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0.04</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0.05</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tr>
            </a:tbl>
          </a:graphicData>
        </a:graphic>
      </p:graphicFrame>
      <p:sp>
        <p:nvSpPr>
          <p:cNvPr id="11" name="矩形 10"/>
          <p:cNvSpPr/>
          <p:nvPr/>
        </p:nvSpPr>
        <p:spPr>
          <a:xfrm>
            <a:off x="663257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734050" y="3843655"/>
            <a:ext cx="5329555" cy="953135"/>
          </a:xfrm>
          <a:prstGeom prst="rect">
            <a:avLst/>
          </a:prstGeom>
        </p:spPr>
        <p:txBody>
          <a:bodyPr wrap="square">
            <a:spAutoFit/>
          </a:bodyPr>
          <a:lstStyle/>
          <a:p>
            <a:r>
              <a:rPr lang="en-US" altLang="zh-CN" sz="1400" dirty="0">
                <a:solidFill>
                  <a:schemeClr val="tx1"/>
                </a:solidFill>
              </a:rPr>
              <a:t>gi</a:t>
            </a:r>
            <a:r>
              <a:rPr lang="zh-CN" altLang="en-US" sz="1400" dirty="0">
                <a:solidFill>
                  <a:schemeClr val="tx1"/>
                </a:solidFill>
                <a:ea typeface="宋体" panose="02010600030101010101" pitchFamily="2" charset="-122"/>
              </a:rPr>
              <a:t>：梯度绝对值，假设阈值为</a:t>
            </a:r>
            <a:r>
              <a:rPr lang="en-US" altLang="zh-CN" sz="1400" dirty="0">
                <a:solidFill>
                  <a:schemeClr val="tx1"/>
                </a:solidFill>
                <a:ea typeface="宋体" panose="02010600030101010101" pitchFamily="2" charset="-122"/>
              </a:rPr>
              <a:t>0.1</a:t>
            </a:r>
            <a:endParaRPr lang="zh-CN" altLang="en-US" sz="1400" dirty="0">
              <a:solidFill>
                <a:schemeClr val="tx1"/>
              </a:solidFill>
            </a:endParaRPr>
          </a:p>
          <a:p>
            <a:r>
              <a:rPr lang="zh-CN" altLang="en-US" sz="1400" dirty="0">
                <a:solidFill>
                  <a:schemeClr val="tx1"/>
                </a:solidFill>
              </a:rPr>
              <a:t>对</a:t>
            </a:r>
            <a:r>
              <a:rPr lang="en-US" altLang="zh-CN" sz="1400" dirty="0">
                <a:solidFill>
                  <a:schemeClr val="tx1"/>
                </a:solidFill>
              </a:rPr>
              <a:t>gi&lt;0.1</a:t>
            </a:r>
            <a:r>
              <a:rPr lang="zh-CN" altLang="en-US" sz="1400" dirty="0">
                <a:solidFill>
                  <a:schemeClr val="tx1"/>
                </a:solidFill>
              </a:rPr>
              <a:t>的样本 </a:t>
            </a:r>
            <a:r>
              <a:rPr lang="en-US" altLang="zh-CN" sz="1400" dirty="0">
                <a:solidFill>
                  <a:schemeClr val="tx1"/>
                </a:solidFill>
              </a:rPr>
              <a:t>=&gt; 1/3</a:t>
            </a:r>
            <a:r>
              <a:rPr lang="zh-CN" altLang="en-US" sz="1400" dirty="0">
                <a:solidFill>
                  <a:schemeClr val="tx1"/>
                </a:solidFill>
              </a:rPr>
              <a:t>概率进行采样</a:t>
            </a:r>
            <a:endParaRPr lang="zh-CN" altLang="en-US" sz="1400" dirty="0">
              <a:solidFill>
                <a:schemeClr val="tx1"/>
              </a:solidFill>
            </a:endParaRPr>
          </a:p>
          <a:p>
            <a:r>
              <a:rPr lang="zh-CN" altLang="en-US" sz="1400" dirty="0">
                <a:solidFill>
                  <a:schemeClr val="tx1"/>
                </a:solidFill>
                <a:sym typeface="+mn-ea"/>
              </a:rPr>
              <a:t>对</a:t>
            </a:r>
            <a:r>
              <a:rPr lang="en-US" altLang="zh-CN" sz="1400" dirty="0">
                <a:solidFill>
                  <a:schemeClr val="tx1"/>
                </a:solidFill>
                <a:sym typeface="+mn-ea"/>
              </a:rPr>
              <a:t>gi&gt;=0.1</a:t>
            </a:r>
            <a:r>
              <a:rPr lang="zh-CN" altLang="en-US" sz="1400" dirty="0">
                <a:solidFill>
                  <a:schemeClr val="tx1"/>
                </a:solidFill>
                <a:sym typeface="+mn-ea"/>
              </a:rPr>
              <a:t>的样本 </a:t>
            </a:r>
            <a:r>
              <a:rPr lang="en-US" altLang="zh-CN" sz="1400" dirty="0">
                <a:solidFill>
                  <a:schemeClr val="tx1"/>
                </a:solidFill>
                <a:sym typeface="+mn-ea"/>
              </a:rPr>
              <a:t>=&gt; </a:t>
            </a:r>
            <a:r>
              <a:rPr lang="zh-CN" altLang="en-US" sz="1400" dirty="0">
                <a:solidFill>
                  <a:schemeClr val="tx1"/>
                </a:solidFill>
                <a:sym typeface="+mn-ea"/>
              </a:rPr>
              <a:t>全部保留</a:t>
            </a:r>
            <a:endParaRPr lang="zh-CN" altLang="en-US" sz="1400" dirty="0">
              <a:solidFill>
                <a:schemeClr val="tx1"/>
              </a:solidFill>
            </a:endParaRPr>
          </a:p>
          <a:p>
            <a:endParaRPr lang="zh-CN" altLang="en-US" sz="1400" dirty="0">
              <a:solidFill>
                <a:schemeClr val="tx1"/>
              </a:solidFill>
            </a:endParaRPr>
          </a:p>
        </p:txBody>
      </p:sp>
      <p:graphicFrame>
        <p:nvGraphicFramePr>
          <p:cNvPr id="39" name="表格 38"/>
          <p:cNvGraphicFramePr>
            <a:graphicFrameLocks noGrp="1"/>
          </p:cNvGraphicFramePr>
          <p:nvPr>
            <p:custDataLst>
              <p:tags r:id="rId2"/>
            </p:custDataLst>
          </p:nvPr>
        </p:nvGraphicFramePr>
        <p:xfrm>
          <a:off x="6512560" y="4796790"/>
          <a:ext cx="4784725" cy="1475740"/>
        </p:xfrm>
        <a:graphic>
          <a:graphicData uri="http://schemas.openxmlformats.org/drawingml/2006/table">
            <a:tbl>
              <a:tblPr firstRow="1" bandRow="1">
                <a:tableStyleId>{93296810-A885-4BE3-A3E7-6D5BEEA58F35}</a:tableStyleId>
              </a:tblPr>
              <a:tblGrid>
                <a:gridCol w="929640"/>
                <a:gridCol w="1197610"/>
                <a:gridCol w="1461135"/>
                <a:gridCol w="1196340"/>
              </a:tblGrid>
              <a:tr h="368935">
                <a:tc>
                  <a:txBody>
                    <a:bodyPr/>
                    <a:lstStyle/>
                    <a:p>
                      <a:endParaRPr lang="zh-CN">
                        <a:solidFill>
                          <a:srgbClr val="FFFFFF"/>
                        </a:solidFill>
                      </a:endParaRPr>
                    </a:p>
                  </a:txBody>
                  <a:tcP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bin1</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bin2</a:t>
                      </a:r>
                      <a:endParaRPr lang="en-US" altLang="zh-CN" sz="1400" dirty="0">
                        <a:solidFill>
                          <a:srgbClr val="FFFFFF"/>
                        </a:solidFill>
                      </a:endParaRPr>
                    </a:p>
                  </a:txBody>
                  <a:tcP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solidFill>
                      <a:srgbClr val="144D73"/>
                    </a:solidFill>
                  </a:tcPr>
                </a:tc>
                <a:tc>
                  <a:txBody>
                    <a:bodyPr/>
                    <a:lstStyle/>
                    <a:p>
                      <a:r>
                        <a:rPr lang="en-US" altLang="zh-CN" sz="1400" dirty="0">
                          <a:solidFill>
                            <a:srgbClr val="FFFFFF"/>
                          </a:solidFill>
                        </a:rPr>
                        <a:t>bin3</a:t>
                      </a:r>
                      <a:endParaRPr lang="en-US" altLang="zh-CN" sz="1400" dirty="0">
                        <a:solidFill>
                          <a:srgbClr val="FFFFFF"/>
                        </a:solidFill>
                      </a:endParaRPr>
                    </a:p>
                  </a:txBody>
                  <a:tcP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solidFill>
                      <a:srgbClr val="144D73"/>
                    </a:solidFill>
                  </a:tcPr>
                </a:tc>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3=0+1</a:t>
                      </a:r>
                      <a:r>
                        <a:rPr lang="zh-CN" altLang="en-US" sz="1400" dirty="0">
                          <a:solidFill>
                            <a:srgbClr val="404040"/>
                          </a:solidFill>
                        </a:rPr>
                        <a:t>*</a:t>
                      </a:r>
                      <a:r>
                        <a:rPr lang="en-US" altLang="zh-CN" sz="1400" dirty="0">
                          <a:solidFill>
                            <a:srgbClr val="404040"/>
                          </a:solidFill>
                        </a:rPr>
                        <a:t>3</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4=1+1</a:t>
                      </a:r>
                      <a:r>
                        <a:rPr lang="zh-CN" altLang="en-US" sz="1400" dirty="0">
                          <a:solidFill>
                            <a:srgbClr val="404040"/>
                          </a:solidFill>
                        </a:rPr>
                        <a:t>*</a:t>
                      </a:r>
                      <a:r>
                        <a:rPr lang="en-US" altLang="zh-CN" sz="1400" dirty="0">
                          <a:solidFill>
                            <a:srgbClr val="404040"/>
                          </a:solidFill>
                        </a:rPr>
                        <a:t>3</a:t>
                      </a:r>
                      <a:endParaRPr lang="en-US" altLang="zh-CN" sz="1400" dirty="0">
                        <a:solidFill>
                          <a:srgbClr val="404040"/>
                        </a:solidFill>
                      </a:endParaRPr>
                    </a:p>
                  </a:txBody>
                  <a:tcP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solidFill>
                      <a:srgbClr val="F2F2F2"/>
                    </a:solidFill>
                  </a:tcPr>
                </a:tc>
                <a:tc>
                  <a:txBody>
                    <a:bodyPr/>
                    <a:lstStyle/>
                    <a:p>
                      <a:r>
                        <a:rPr lang="en-US" altLang="zh-CN" sz="1400" dirty="0">
                          <a:solidFill>
                            <a:srgbClr val="404040"/>
                          </a:solidFill>
                        </a:rPr>
                        <a:t>1=1+0</a:t>
                      </a:r>
                      <a:r>
                        <a:rPr lang="zh-CN" altLang="en-US" sz="1400" dirty="0">
                          <a:solidFill>
                            <a:srgbClr val="404040"/>
                          </a:solidFill>
                        </a:rPr>
                        <a:t>*</a:t>
                      </a:r>
                      <a:r>
                        <a:rPr lang="en-US" altLang="zh-CN" sz="1400" dirty="0">
                          <a:solidFill>
                            <a:srgbClr val="404040"/>
                          </a:solidFill>
                        </a:rPr>
                        <a:t>3</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solidFill>
                      <a:srgbClr val="F2F2F2"/>
                    </a:solidFill>
                  </a:tcPr>
                </a:tc>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0.09</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0.85</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solidFill>
                      <a:srgbClr val="FFFFFF"/>
                    </a:solidFill>
                  </a:tcPr>
                </a:tc>
                <a:tc>
                  <a:txBody>
                    <a:bodyPr/>
                    <a:lstStyle/>
                    <a:p>
                      <a:r>
                        <a:rPr lang="en-US" altLang="zh-CN" sz="1400" dirty="0">
                          <a:solidFill>
                            <a:srgbClr val="404040"/>
                          </a:solidFill>
                        </a:rPr>
                        <a:t>0.6</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solidFill>
                      <a:srgbClr val="FFFFFF"/>
                    </a:solidFill>
                  </a:tcPr>
                </a:tc>
              </a:tr>
              <a:tr h="368935">
                <a:tc>
                  <a:txBody>
                    <a:bodyPr/>
                    <a:lstStyle/>
                    <a:p>
                      <a:endParaRPr lang="zh-CN">
                        <a:solidFill>
                          <a:srgbClr val="404040"/>
                        </a:solidFill>
                      </a:endParaRPr>
                    </a:p>
                  </a:txBody>
                  <a:tcP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0.12</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0.08</a:t>
                      </a:r>
                      <a:endParaRPr lang="en-US" altLang="zh-CN" sz="1400" dirty="0">
                        <a:solidFill>
                          <a:srgbClr val="404040"/>
                        </a:solidFill>
                      </a:endParaRPr>
                    </a:p>
                  </a:txBody>
                  <a:tcP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solidFill>
                      <a:srgbClr val="F2F2F2"/>
                    </a:solidFill>
                  </a:tcPr>
                </a:tc>
                <a:tc>
                  <a:txBody>
                    <a:bodyPr/>
                    <a:lstStyle/>
                    <a:p>
                      <a:r>
                        <a:rPr lang="en-US" altLang="zh-CN" sz="1400" dirty="0">
                          <a:solidFill>
                            <a:srgbClr val="404040"/>
                          </a:solidFill>
                        </a:rPr>
                        <a:t>0.03</a:t>
                      </a:r>
                      <a:endParaRPr lang="en-US" altLang="zh-CN" sz="1400" dirty="0">
                        <a:solidFill>
                          <a:srgbClr val="404040"/>
                        </a:solidFill>
                      </a:endParaRPr>
                    </a:p>
                  </a:txBody>
                  <a:tcP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solidFill>
                      <a:srgbClr val="F2F2F2"/>
                    </a:solidFill>
                  </a:tcPr>
                </a:tc>
              </a:tr>
            </a:tbl>
          </a:graphicData>
        </a:graphic>
      </p:graphicFrame>
      <p:sp>
        <p:nvSpPr>
          <p:cNvPr id="44" name="右箭头 43"/>
          <p:cNvSpPr/>
          <p:nvPr/>
        </p:nvSpPr>
        <p:spPr>
          <a:xfrm rot="5400000">
            <a:off x="8791575" y="4079240"/>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 name="对象 -2147482616"/>
          <p:cNvGraphicFramePr>
            <a:graphicFrameLocks noChangeAspect="1"/>
          </p:cNvGraphicFramePr>
          <p:nvPr/>
        </p:nvGraphicFramePr>
        <p:xfrm>
          <a:off x="5334000" y="2626360"/>
          <a:ext cx="318135" cy="448310"/>
        </p:xfrm>
        <a:graphic>
          <a:graphicData uri="http://schemas.openxmlformats.org/presentationml/2006/ole">
            <mc:AlternateContent xmlns:mc="http://schemas.openxmlformats.org/markup-compatibility/2006">
              <mc:Choice xmlns:v="urn:schemas-microsoft-com:vml" Requires="v">
                <p:oleObj spid="_x0000_s3" name="" r:id="rId3" imgW="165100" imgH="228600" progId="Equation.KSEE3">
                  <p:embed/>
                </p:oleObj>
              </mc:Choice>
              <mc:Fallback>
                <p:oleObj name="" r:id="rId3" imgW="165100" imgH="228600" progId="Equation.KSEE3">
                  <p:embed/>
                  <p:pic>
                    <p:nvPicPr>
                      <p:cNvPr id="0" name="对象 -2147482616"/>
                      <p:cNvPicPr/>
                      <p:nvPr/>
                    </p:nvPicPr>
                    <p:blipFill>
                      <a:blip r:embed="rId4"/>
                      <a:stretch>
                        <a:fillRect/>
                      </a:stretch>
                    </p:blipFill>
                    <p:spPr>
                      <a:xfrm>
                        <a:off x="5334000" y="2626360"/>
                        <a:ext cx="318135" cy="44831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327015" y="3016885"/>
          <a:ext cx="294005" cy="448310"/>
        </p:xfrm>
        <a:graphic>
          <a:graphicData uri="http://schemas.openxmlformats.org/presentationml/2006/ole">
            <mc:AlternateContent xmlns:mc="http://schemas.openxmlformats.org/markup-compatibility/2006">
              <mc:Choice xmlns:v="urn:schemas-microsoft-com:vml" Requires="v">
                <p:oleObj spid="_x0000_s4" name="" r:id="rId5" imgW="152400" imgH="228600" progId="Equation.KSEE3">
                  <p:embed/>
                </p:oleObj>
              </mc:Choice>
              <mc:Fallback>
                <p:oleObj name="" r:id="rId5" imgW="152400" imgH="228600" progId="Equation.KSEE3">
                  <p:embed/>
                  <p:pic>
                    <p:nvPicPr>
                      <p:cNvPr id="0" name="对象 -2147482616"/>
                      <p:cNvPicPr/>
                      <p:nvPr/>
                    </p:nvPicPr>
                    <p:blipFill>
                      <a:blip r:embed="rId6"/>
                      <a:stretch>
                        <a:fillRect/>
                      </a:stretch>
                    </p:blipFill>
                    <p:spPr>
                      <a:xfrm>
                        <a:off x="5327015" y="3016885"/>
                        <a:ext cx="294005" cy="44831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317490" y="2294890"/>
          <a:ext cx="294005" cy="448310"/>
        </p:xfrm>
        <a:graphic>
          <a:graphicData uri="http://schemas.openxmlformats.org/presentationml/2006/ole">
            <mc:AlternateContent xmlns:mc="http://schemas.openxmlformats.org/markup-compatibility/2006">
              <mc:Choice xmlns:v="urn:schemas-microsoft-com:vml" Requires="v">
                <p:oleObj spid="_x0000_s6" name="" r:id="rId7" imgW="152400" imgH="228600" progId="Equation.KSEE3">
                  <p:embed/>
                </p:oleObj>
              </mc:Choice>
              <mc:Fallback>
                <p:oleObj name="" r:id="rId7" imgW="152400" imgH="228600" progId="Equation.KSEE3">
                  <p:embed/>
                  <p:pic>
                    <p:nvPicPr>
                      <p:cNvPr id="0" name="对象 -2147482616"/>
                      <p:cNvPicPr/>
                      <p:nvPr/>
                    </p:nvPicPr>
                    <p:blipFill>
                      <a:blip r:embed="rId8"/>
                      <a:stretch>
                        <a:fillRect/>
                      </a:stretch>
                    </p:blipFill>
                    <p:spPr>
                      <a:xfrm>
                        <a:off x="5317490" y="2294890"/>
                        <a:ext cx="294005" cy="44831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5386070" y="1950720"/>
          <a:ext cx="170815" cy="323850"/>
        </p:xfrm>
        <a:graphic>
          <a:graphicData uri="http://schemas.openxmlformats.org/presentationml/2006/ole">
            <mc:AlternateContent xmlns:mc="http://schemas.openxmlformats.org/markup-compatibility/2006">
              <mc:Choice xmlns:v="urn:schemas-microsoft-com:vml" Requires="v">
                <p:oleObj spid="_x0000_s9" name="" r:id="rId9" imgW="88265" imgH="165100" progId="Equation.KSEE3">
                  <p:embed/>
                </p:oleObj>
              </mc:Choice>
              <mc:Fallback>
                <p:oleObj name="" r:id="rId9" imgW="88265" imgH="165100" progId="Equation.KSEE3">
                  <p:embed/>
                  <p:pic>
                    <p:nvPicPr>
                      <p:cNvPr id="0" name="对象 -2147482616"/>
                      <p:cNvPicPr/>
                      <p:nvPr/>
                    </p:nvPicPr>
                    <p:blipFill>
                      <a:blip r:embed="rId10"/>
                      <a:stretch>
                        <a:fillRect/>
                      </a:stretch>
                    </p:blipFill>
                    <p:spPr>
                      <a:xfrm>
                        <a:off x="5386070" y="1950720"/>
                        <a:ext cx="170815" cy="323850"/>
                      </a:xfrm>
                      <a:prstGeom prst="rect">
                        <a:avLst/>
                      </a:prstGeom>
                      <a:noFill/>
                      <a:ln w="38100">
                        <a:noFill/>
                        <a:miter/>
                      </a:ln>
                    </p:spPr>
                  </p:pic>
                </p:oleObj>
              </mc:Fallback>
            </mc:AlternateContent>
          </a:graphicData>
        </a:graphic>
      </p:graphicFrame>
      <p:sp>
        <p:nvSpPr>
          <p:cNvPr id="13" name="矩形 12"/>
          <p:cNvSpPr/>
          <p:nvPr/>
        </p:nvSpPr>
        <p:spPr>
          <a:xfrm>
            <a:off x="8255000" y="1937385"/>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9844405" y="194437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0686415" y="1934210"/>
            <a:ext cx="702945" cy="1501775"/>
          </a:xfrm>
          <a:prstGeom prst="rect">
            <a:avLst/>
          </a:prstGeom>
          <a:noFill/>
          <a:ln>
            <a:solidFill>
              <a:srgbClr val="92D050"/>
            </a:solidFill>
          </a:ln>
          <a:extLst>
            <a:ext uri="{909E8E84-426E-40DD-AFC4-6F175D3DCCD1}">
              <a14:hiddenFill xmlns:a14="http://schemas.microsoft.com/office/drawing/2010/main">
                <a:solidFill>
                  <a:srgbClr val="FF0004">
                    <a:alpha val="18824"/>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6"/>
          <p:cNvCxnSpPr/>
          <p:nvPr/>
        </p:nvCxnSpPr>
        <p:spPr>
          <a:xfrm>
            <a:off x="8178800" y="196977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线连接符 6"/>
          <p:cNvCxnSpPr/>
          <p:nvPr/>
        </p:nvCxnSpPr>
        <p:spPr>
          <a:xfrm>
            <a:off x="10604500" y="1962150"/>
            <a:ext cx="0" cy="1466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对象 -2147482616"/>
          <p:cNvGraphicFramePr>
            <a:graphicFrameLocks noChangeAspect="1"/>
          </p:cNvGraphicFramePr>
          <p:nvPr/>
        </p:nvGraphicFramePr>
        <p:xfrm>
          <a:off x="6835458" y="5504815"/>
          <a:ext cx="341630" cy="448310"/>
        </p:xfrm>
        <a:graphic>
          <a:graphicData uri="http://schemas.openxmlformats.org/presentationml/2006/ole">
            <mc:AlternateContent xmlns:mc="http://schemas.openxmlformats.org/markup-compatibility/2006">
              <mc:Choice xmlns:v="urn:schemas-microsoft-com:vml" Requires="v">
                <p:oleObj spid="_x0000_s10" name="" r:id="rId11" imgW="177165" imgH="228600" progId="Equation.KSEE3">
                  <p:embed/>
                </p:oleObj>
              </mc:Choice>
              <mc:Fallback>
                <p:oleObj name="" r:id="rId11" imgW="177165" imgH="228600" progId="Equation.KSEE3">
                  <p:embed/>
                  <p:pic>
                    <p:nvPicPr>
                      <p:cNvPr id="0" name="对象 -2147482616"/>
                      <p:cNvPicPr/>
                      <p:nvPr/>
                    </p:nvPicPr>
                    <p:blipFill>
                      <a:blip r:embed="rId12"/>
                      <a:stretch>
                        <a:fillRect/>
                      </a:stretch>
                    </p:blipFill>
                    <p:spPr>
                      <a:xfrm>
                        <a:off x="6835458" y="5504815"/>
                        <a:ext cx="341630" cy="448310"/>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19583" y="5895340"/>
          <a:ext cx="392430" cy="448310"/>
        </p:xfrm>
        <a:graphic>
          <a:graphicData uri="http://schemas.openxmlformats.org/presentationml/2006/ole">
            <mc:AlternateContent xmlns:mc="http://schemas.openxmlformats.org/markup-compatibility/2006">
              <mc:Choice xmlns:v="urn:schemas-microsoft-com:vml" Requires="v">
                <p:oleObj spid="_x0000_s12" name="" r:id="rId13" imgW="203200" imgH="228600" progId="Equation.KSEE3">
                  <p:embed/>
                </p:oleObj>
              </mc:Choice>
              <mc:Fallback>
                <p:oleObj name="" r:id="rId13" imgW="203200" imgH="228600" progId="Equation.KSEE3">
                  <p:embed/>
                  <p:pic>
                    <p:nvPicPr>
                      <p:cNvPr id="0" name="对象 -2147482616"/>
                      <p:cNvPicPr/>
                      <p:nvPr/>
                    </p:nvPicPr>
                    <p:blipFill>
                      <a:blip r:embed="rId14"/>
                      <a:stretch>
                        <a:fillRect/>
                      </a:stretch>
                    </p:blipFill>
                    <p:spPr>
                      <a:xfrm>
                        <a:off x="6819583" y="5895340"/>
                        <a:ext cx="392430" cy="44831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6822440" y="5173345"/>
          <a:ext cx="367665" cy="448310"/>
        </p:xfrm>
        <a:graphic>
          <a:graphicData uri="http://schemas.openxmlformats.org/presentationml/2006/ole">
            <mc:AlternateContent xmlns:mc="http://schemas.openxmlformats.org/markup-compatibility/2006">
              <mc:Choice xmlns:v="urn:schemas-microsoft-com:vml" Requires="v">
                <p:oleObj spid="_x0000_s14" name="" r:id="rId15" imgW="190500" imgH="228600" progId="Equation.KSEE3">
                  <p:embed/>
                </p:oleObj>
              </mc:Choice>
              <mc:Fallback>
                <p:oleObj name="" r:id="rId15" imgW="190500" imgH="228600" progId="Equation.KSEE3">
                  <p:embed/>
                  <p:pic>
                    <p:nvPicPr>
                      <p:cNvPr id="0" name="对象 -2147482616"/>
                      <p:cNvPicPr/>
                      <p:nvPr/>
                    </p:nvPicPr>
                    <p:blipFill>
                      <a:blip r:embed="rId16"/>
                      <a:stretch>
                        <a:fillRect/>
                      </a:stretch>
                    </p:blipFill>
                    <p:spPr>
                      <a:xfrm>
                        <a:off x="6822440" y="5173345"/>
                        <a:ext cx="367665" cy="44831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6632258" y="4791710"/>
          <a:ext cx="762000" cy="398780"/>
        </p:xfrm>
        <a:graphic>
          <a:graphicData uri="http://schemas.openxmlformats.org/presentationml/2006/ole">
            <mc:AlternateContent xmlns:mc="http://schemas.openxmlformats.org/markup-compatibility/2006">
              <mc:Choice xmlns:v="urn:schemas-microsoft-com:vml" Requires="v">
                <p:oleObj spid="_x0000_s21" name="" r:id="rId17" imgW="393700" imgH="203200" progId="Equation.KSEE3">
                  <p:embed/>
                </p:oleObj>
              </mc:Choice>
              <mc:Fallback>
                <p:oleObj name="" r:id="rId17" imgW="393700" imgH="203200" progId="Equation.KSEE3">
                  <p:embed/>
                  <p:pic>
                    <p:nvPicPr>
                      <p:cNvPr id="0" name="对象 -2147482616"/>
                      <p:cNvPicPr/>
                      <p:nvPr/>
                    </p:nvPicPr>
                    <p:blipFill>
                      <a:blip r:embed="rId18"/>
                      <a:stretch>
                        <a:fillRect/>
                      </a:stretch>
                    </p:blipFill>
                    <p:spPr>
                      <a:xfrm>
                        <a:off x="6632258" y="4791710"/>
                        <a:ext cx="762000" cy="398780"/>
                      </a:xfrm>
                      <a:prstGeom prst="rect">
                        <a:avLst/>
                      </a:prstGeom>
                      <a:noFill/>
                      <a:ln w="38100">
                        <a:noFill/>
                        <a:miter/>
                      </a:ln>
                    </p:spPr>
                  </p:pic>
                </p:oleObj>
              </mc:Fallback>
            </mc:AlternateContent>
          </a:graphicData>
        </a:graphic>
      </p:graphicFrame>
    </p:spTree>
    <p:custDataLst>
      <p:tags r:id="rId19"/>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6470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E</a:t>
            </a:r>
            <a:r>
              <a:rPr lang="zh-CN" sz="1600" dirty="0">
                <a:solidFill>
                  <a:schemeClr val="tx1"/>
                </a:solidFill>
                <a:ea typeface="宋体" panose="02010600030101010101" pitchFamily="2" charset="-122"/>
                <a:sym typeface="+mn-ea"/>
              </a:rPr>
              <a:t>FB算法</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zh-CN" sz="1600" dirty="0">
                <a:solidFill>
                  <a:schemeClr val="tx1"/>
                </a:solidFill>
                <a:ea typeface="宋体" panose="02010600030101010101" pitchFamily="2" charset="-122"/>
                <a:sym typeface="+mn-ea"/>
              </a:rPr>
              <a:t>Exclusive Feature Bundling，互斥特征绑定算法</a:t>
            </a:r>
            <a:endParaRPr lang="zh-CN" sz="1600" dirty="0">
              <a:solidFill>
                <a:schemeClr val="tx1"/>
              </a:solidFill>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思想是特征中包含大量稀疏特征的时候，减少构建直方图的特征数量，从而降低计算复杂度</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数据集中通常会有大量的稀疏特征（大部分为0，少量为非</a:t>
            </a:r>
            <a:r>
              <a:rPr lang="en-US" altLang="zh-CN" sz="1600" dirty="0">
                <a:ea typeface="宋体" panose="02010600030101010101" pitchFamily="2" charset="-122"/>
                <a:sym typeface="+mn-ea"/>
              </a:rPr>
              <a:t>0</a:t>
            </a:r>
            <a:r>
              <a:rPr lang="zh-CN" altLang="en-US" sz="1600" dirty="0">
                <a:ea typeface="宋体" panose="02010600030101010101" pitchFamily="2" charset="-122"/>
                <a:sym typeface="+mn-ea"/>
              </a:rPr>
              <a:t>）我们认为这些稀疏特征是互斥的，即不会同时取非零值</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算法可以通过对某些特征的取值重新编码，将多个这样互斥的特征绑定为一个新的特征</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类别特征可以转换成onehot编码，这些多个特征的onehot编码是互斥的，可以使用</a:t>
            </a:r>
            <a:r>
              <a:rPr lang="en-US" altLang="zh-CN" sz="1600" dirty="0">
                <a:ea typeface="宋体" panose="02010600030101010101" pitchFamily="2" charset="-122"/>
                <a:sym typeface="+mn-ea"/>
              </a:rPr>
              <a:t>EFB</a:t>
            </a:r>
            <a:r>
              <a:rPr lang="zh-CN" altLang="en-US" sz="1600" dirty="0">
                <a:ea typeface="宋体" panose="02010600030101010101" pitchFamily="2" charset="-122"/>
                <a:sym typeface="+mn-ea"/>
              </a:rPr>
              <a:t>将他们绑定为一个特征</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在</a:t>
            </a:r>
            <a:r>
              <a:rPr lang="en-US" altLang="zh-CN" sz="1600" dirty="0">
                <a:ea typeface="宋体" panose="02010600030101010101" pitchFamily="2" charset="-122"/>
                <a:sym typeface="+mn-ea"/>
              </a:rPr>
              <a:t>LightGBM</a:t>
            </a:r>
            <a:r>
              <a:rPr lang="zh-CN" altLang="en-US" sz="1600" dirty="0">
                <a:ea typeface="宋体" panose="02010600030101010101" pitchFamily="2" charset="-122"/>
                <a:sym typeface="+mn-ea"/>
              </a:rPr>
              <a:t>中，可以直接将每个类别取值和一个bin关联，从而自动地处理它们，也就无需预处理成onehot编码</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cxnSp>
        <p:nvCxnSpPr>
          <p:cNvPr id="5" name="直线箭头连接符 4"/>
          <p:cNvCxnSpPr/>
          <p:nvPr/>
        </p:nvCxnSpPr>
        <p:spPr>
          <a:xfrm>
            <a:off x="6859240" y="36264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flipV="1">
            <a:off x="6859240" y="22294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014210" y="250888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946099" y="2176150"/>
            <a:ext cx="428322" cy="369332"/>
          </a:xfrm>
          <a:prstGeom prst="rect">
            <a:avLst/>
          </a:prstGeom>
          <a:noFill/>
        </p:spPr>
        <p:txBody>
          <a:bodyPr wrap="none" rtlCol="0">
            <a:spAutoFit/>
          </a:bodyPr>
          <a:lstStyle/>
          <a:p>
            <a:r>
              <a:rPr kumimoji="1" lang="en-US" altLang="zh-CN" dirty="0"/>
              <a:t>90</a:t>
            </a:r>
            <a:endParaRPr kumimoji="1" lang="zh-CN" altLang="en-US" dirty="0"/>
          </a:p>
        </p:txBody>
      </p:sp>
      <p:sp>
        <p:nvSpPr>
          <p:cNvPr id="9" name="文本框 8"/>
          <p:cNvSpPr txBox="1"/>
          <p:nvPr/>
        </p:nvSpPr>
        <p:spPr>
          <a:xfrm>
            <a:off x="8636024" y="3626484"/>
            <a:ext cx="732893" cy="276999"/>
          </a:xfrm>
          <a:prstGeom prst="rect">
            <a:avLst/>
          </a:prstGeom>
          <a:noFill/>
        </p:spPr>
        <p:txBody>
          <a:bodyPr wrap="none" rtlCol="0">
            <a:spAutoFit/>
          </a:bodyPr>
          <a:lstStyle/>
          <a:p>
            <a:r>
              <a:rPr kumimoji="1" lang="en-US" altLang="zh-CN" sz="1200" dirty="0"/>
              <a:t>feature1</a:t>
            </a:r>
            <a:endParaRPr kumimoji="1" lang="zh-CN" altLang="en-US" sz="1200" dirty="0"/>
          </a:p>
        </p:txBody>
      </p:sp>
      <p:sp>
        <p:nvSpPr>
          <p:cNvPr id="10" name="文本框 9"/>
          <p:cNvSpPr txBox="1"/>
          <p:nvPr/>
        </p:nvSpPr>
        <p:spPr>
          <a:xfrm>
            <a:off x="6520742" y="22318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17" name="文本框 16"/>
          <p:cNvSpPr txBox="1"/>
          <p:nvPr/>
        </p:nvSpPr>
        <p:spPr>
          <a:xfrm>
            <a:off x="7007013" y="36264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8" name="矩形 17"/>
          <p:cNvSpPr/>
          <p:nvPr/>
        </p:nvSpPr>
        <p:spPr>
          <a:xfrm>
            <a:off x="7334510" y="331001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664710" y="344868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7322757" y="36264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21" name="文本框 20"/>
          <p:cNvSpPr txBox="1"/>
          <p:nvPr/>
        </p:nvSpPr>
        <p:spPr>
          <a:xfrm>
            <a:off x="7664673" y="36357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22" name="文本框 21"/>
          <p:cNvSpPr txBox="1"/>
          <p:nvPr/>
        </p:nvSpPr>
        <p:spPr>
          <a:xfrm>
            <a:off x="7324690" y="294068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23" name="文本框 22"/>
          <p:cNvSpPr txBox="1"/>
          <p:nvPr/>
        </p:nvSpPr>
        <p:spPr>
          <a:xfrm>
            <a:off x="7664673" y="3067685"/>
            <a:ext cx="306494" cy="369332"/>
          </a:xfrm>
          <a:prstGeom prst="rect">
            <a:avLst/>
          </a:prstGeom>
          <a:noFill/>
        </p:spPr>
        <p:txBody>
          <a:bodyPr wrap="none" rtlCol="0">
            <a:spAutoFit/>
          </a:bodyPr>
          <a:lstStyle/>
          <a:p>
            <a:r>
              <a:rPr kumimoji="1" lang="en-US" altLang="zh-CN" dirty="0"/>
              <a:t>4</a:t>
            </a:r>
            <a:endParaRPr kumimoji="1" lang="zh-CN" altLang="en-US" dirty="0"/>
          </a:p>
        </p:txBody>
      </p:sp>
      <p:cxnSp>
        <p:nvCxnSpPr>
          <p:cNvPr id="24" name="直线箭头连接符 23"/>
          <p:cNvCxnSpPr/>
          <p:nvPr/>
        </p:nvCxnSpPr>
        <p:spPr>
          <a:xfrm>
            <a:off x="9748490" y="366458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9748490" y="226758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903460" y="2546985"/>
            <a:ext cx="292100" cy="11176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9835349" y="2214250"/>
            <a:ext cx="428322" cy="369332"/>
          </a:xfrm>
          <a:prstGeom prst="rect">
            <a:avLst/>
          </a:prstGeom>
          <a:noFill/>
        </p:spPr>
        <p:txBody>
          <a:bodyPr wrap="none" rtlCol="0">
            <a:spAutoFit/>
          </a:bodyPr>
          <a:lstStyle/>
          <a:p>
            <a:r>
              <a:rPr kumimoji="1" lang="en-US" altLang="zh-CN" dirty="0"/>
              <a:t>95</a:t>
            </a:r>
            <a:endParaRPr kumimoji="1" lang="zh-CN" altLang="en-US" dirty="0"/>
          </a:p>
        </p:txBody>
      </p:sp>
      <p:sp>
        <p:nvSpPr>
          <p:cNvPr id="28" name="文本框 27"/>
          <p:cNvSpPr txBox="1"/>
          <p:nvPr/>
        </p:nvSpPr>
        <p:spPr>
          <a:xfrm>
            <a:off x="11525274" y="3664584"/>
            <a:ext cx="732893" cy="276999"/>
          </a:xfrm>
          <a:prstGeom prst="rect">
            <a:avLst/>
          </a:prstGeom>
          <a:noFill/>
        </p:spPr>
        <p:txBody>
          <a:bodyPr wrap="none" rtlCol="0">
            <a:spAutoFit/>
          </a:bodyPr>
          <a:lstStyle/>
          <a:p>
            <a:r>
              <a:rPr kumimoji="1" lang="en-US" altLang="zh-CN" sz="1200" dirty="0"/>
              <a:t>feature2</a:t>
            </a:r>
            <a:endParaRPr kumimoji="1" lang="zh-CN" altLang="en-US" sz="1200" dirty="0"/>
          </a:p>
        </p:txBody>
      </p:sp>
      <p:sp>
        <p:nvSpPr>
          <p:cNvPr id="29" name="文本框 28"/>
          <p:cNvSpPr txBox="1"/>
          <p:nvPr/>
        </p:nvSpPr>
        <p:spPr>
          <a:xfrm>
            <a:off x="9409992" y="226998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30" name="文本框 29"/>
          <p:cNvSpPr txBox="1"/>
          <p:nvPr/>
        </p:nvSpPr>
        <p:spPr>
          <a:xfrm>
            <a:off x="9896263" y="366458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1" name="矩形 30"/>
          <p:cNvSpPr/>
          <p:nvPr/>
        </p:nvSpPr>
        <p:spPr>
          <a:xfrm>
            <a:off x="10223760" y="348455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53960" y="361886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10212007" y="366458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34" name="文本框 33"/>
          <p:cNvSpPr txBox="1"/>
          <p:nvPr/>
        </p:nvSpPr>
        <p:spPr>
          <a:xfrm>
            <a:off x="10553923" y="367385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35" name="文本框 34"/>
          <p:cNvSpPr txBox="1"/>
          <p:nvPr/>
        </p:nvSpPr>
        <p:spPr>
          <a:xfrm>
            <a:off x="10202757" y="311521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37" name="文本框 36"/>
          <p:cNvSpPr txBox="1"/>
          <p:nvPr/>
        </p:nvSpPr>
        <p:spPr>
          <a:xfrm>
            <a:off x="10566623" y="3207385"/>
            <a:ext cx="306494" cy="369332"/>
          </a:xfrm>
          <a:prstGeom prst="rect">
            <a:avLst/>
          </a:prstGeom>
          <a:noFill/>
        </p:spPr>
        <p:txBody>
          <a:bodyPr wrap="none" rtlCol="0">
            <a:spAutoFit/>
          </a:bodyPr>
          <a:lstStyle/>
          <a:p>
            <a:r>
              <a:rPr kumimoji="1" lang="en-US" altLang="zh-CN" dirty="0"/>
              <a:t>1</a:t>
            </a:r>
            <a:endParaRPr kumimoji="1" lang="zh-CN" altLang="en-US" dirty="0"/>
          </a:p>
        </p:txBody>
      </p:sp>
      <p:cxnSp>
        <p:nvCxnSpPr>
          <p:cNvPr id="38" name="直线箭头连接符 37"/>
          <p:cNvCxnSpPr/>
          <p:nvPr/>
        </p:nvCxnSpPr>
        <p:spPr>
          <a:xfrm>
            <a:off x="9780875" y="5936615"/>
            <a:ext cx="208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9780875" y="4539615"/>
            <a:ext cx="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35845" y="4819015"/>
            <a:ext cx="292100" cy="1117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9867734" y="4486280"/>
            <a:ext cx="1063112" cy="369332"/>
          </a:xfrm>
          <a:prstGeom prst="rect">
            <a:avLst/>
          </a:prstGeom>
          <a:noFill/>
        </p:spPr>
        <p:txBody>
          <a:bodyPr wrap="none" rtlCol="0">
            <a:spAutoFit/>
          </a:bodyPr>
          <a:lstStyle/>
          <a:p>
            <a:r>
              <a:rPr kumimoji="1" lang="en-US" altLang="zh-CN" dirty="0"/>
              <a:t>90-5=85</a:t>
            </a:r>
            <a:endParaRPr kumimoji="1" lang="zh-CN" altLang="en-US" dirty="0"/>
          </a:p>
        </p:txBody>
      </p:sp>
      <p:sp>
        <p:nvSpPr>
          <p:cNvPr id="42" name="文本框 41"/>
          <p:cNvSpPr txBox="1"/>
          <p:nvPr/>
        </p:nvSpPr>
        <p:spPr>
          <a:xfrm>
            <a:off x="11557659" y="5936614"/>
            <a:ext cx="643125" cy="276999"/>
          </a:xfrm>
          <a:prstGeom prst="rect">
            <a:avLst/>
          </a:prstGeom>
          <a:noFill/>
        </p:spPr>
        <p:txBody>
          <a:bodyPr wrap="none" rtlCol="0">
            <a:spAutoFit/>
          </a:bodyPr>
          <a:lstStyle/>
          <a:p>
            <a:r>
              <a:rPr kumimoji="1" lang="en-US" altLang="zh-CN" sz="1200" dirty="0"/>
              <a:t>bundle</a:t>
            </a:r>
            <a:endParaRPr kumimoji="1" lang="zh-CN" altLang="en-US" sz="1200" dirty="0"/>
          </a:p>
        </p:txBody>
      </p:sp>
      <p:sp>
        <p:nvSpPr>
          <p:cNvPr id="43" name="文本框 42"/>
          <p:cNvSpPr txBox="1"/>
          <p:nvPr/>
        </p:nvSpPr>
        <p:spPr>
          <a:xfrm>
            <a:off x="9442377" y="4542016"/>
            <a:ext cx="296876" cy="276999"/>
          </a:xfrm>
          <a:prstGeom prst="rect">
            <a:avLst/>
          </a:prstGeom>
          <a:noFill/>
        </p:spPr>
        <p:txBody>
          <a:bodyPr wrap="none" rtlCol="0">
            <a:spAutoFit/>
          </a:bodyPr>
          <a:lstStyle/>
          <a:p>
            <a:r>
              <a:rPr kumimoji="1" lang="en-US" altLang="zh-CN" sz="1200" dirty="0"/>
              <a:t>N</a:t>
            </a:r>
            <a:endParaRPr kumimoji="1" lang="zh-CN" altLang="en-US" sz="1200" dirty="0"/>
          </a:p>
        </p:txBody>
      </p:sp>
      <p:sp>
        <p:nvSpPr>
          <p:cNvPr id="44" name="文本框 43"/>
          <p:cNvSpPr txBox="1"/>
          <p:nvPr/>
        </p:nvSpPr>
        <p:spPr>
          <a:xfrm>
            <a:off x="9928648" y="5936614"/>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45" name="矩形 44"/>
          <p:cNvSpPr/>
          <p:nvPr/>
        </p:nvSpPr>
        <p:spPr>
          <a:xfrm>
            <a:off x="10256145" y="5620147"/>
            <a:ext cx="292096" cy="3164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10586345" y="5758815"/>
            <a:ext cx="292098" cy="1777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10244392" y="5936614"/>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48" name="文本框 47"/>
          <p:cNvSpPr txBox="1"/>
          <p:nvPr/>
        </p:nvSpPr>
        <p:spPr>
          <a:xfrm>
            <a:off x="10586308" y="5945881"/>
            <a:ext cx="306494" cy="369332"/>
          </a:xfrm>
          <a:prstGeom prst="rect">
            <a:avLst/>
          </a:prstGeom>
          <a:noFill/>
        </p:spPr>
        <p:txBody>
          <a:bodyPr wrap="none" rtlCol="0">
            <a:spAutoFit/>
          </a:bodyPr>
          <a:lstStyle/>
          <a:p>
            <a:r>
              <a:rPr kumimoji="1" lang="en-US" altLang="zh-CN" dirty="0"/>
              <a:t>2</a:t>
            </a:r>
            <a:endParaRPr kumimoji="1" lang="zh-CN" altLang="en-US" dirty="0"/>
          </a:p>
        </p:txBody>
      </p:sp>
      <p:sp>
        <p:nvSpPr>
          <p:cNvPr id="49" name="文本框 48"/>
          <p:cNvSpPr txBox="1"/>
          <p:nvPr/>
        </p:nvSpPr>
        <p:spPr>
          <a:xfrm>
            <a:off x="10246325" y="5250815"/>
            <a:ext cx="306494" cy="369332"/>
          </a:xfrm>
          <a:prstGeom prst="rect">
            <a:avLst/>
          </a:prstGeom>
          <a:noFill/>
        </p:spPr>
        <p:txBody>
          <a:bodyPr wrap="none" rtlCol="0">
            <a:spAutoFit/>
          </a:bodyPr>
          <a:lstStyle/>
          <a:p>
            <a:r>
              <a:rPr kumimoji="1" lang="en-US" altLang="zh-CN" dirty="0"/>
              <a:t>6</a:t>
            </a:r>
            <a:endParaRPr kumimoji="1" lang="zh-CN" altLang="en-US" dirty="0"/>
          </a:p>
        </p:txBody>
      </p:sp>
      <p:sp>
        <p:nvSpPr>
          <p:cNvPr id="50" name="文本框 49"/>
          <p:cNvSpPr txBox="1"/>
          <p:nvPr/>
        </p:nvSpPr>
        <p:spPr>
          <a:xfrm>
            <a:off x="10586308" y="5377815"/>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1" name="矩形 50"/>
          <p:cNvSpPr/>
          <p:nvPr/>
        </p:nvSpPr>
        <p:spPr>
          <a:xfrm>
            <a:off x="10916545" y="5743881"/>
            <a:ext cx="285491" cy="1800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11246745" y="5878196"/>
            <a:ext cx="313176" cy="457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904792" y="5923914"/>
            <a:ext cx="306494" cy="369332"/>
          </a:xfrm>
          <a:prstGeom prst="rect">
            <a:avLst/>
          </a:prstGeom>
          <a:noFill/>
        </p:spPr>
        <p:txBody>
          <a:bodyPr wrap="none" rtlCol="0">
            <a:spAutoFit/>
          </a:bodyPr>
          <a:lstStyle/>
          <a:p>
            <a:r>
              <a:rPr kumimoji="1" lang="en-US" altLang="zh-CN" dirty="0"/>
              <a:t>3</a:t>
            </a:r>
            <a:endParaRPr kumimoji="1" lang="zh-CN" altLang="en-US" dirty="0"/>
          </a:p>
        </p:txBody>
      </p:sp>
      <p:sp>
        <p:nvSpPr>
          <p:cNvPr id="54" name="文本框 53"/>
          <p:cNvSpPr txBox="1"/>
          <p:nvPr/>
        </p:nvSpPr>
        <p:spPr>
          <a:xfrm>
            <a:off x="11246708" y="5933181"/>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5" name="文本框 54"/>
          <p:cNvSpPr txBox="1"/>
          <p:nvPr/>
        </p:nvSpPr>
        <p:spPr>
          <a:xfrm>
            <a:off x="10895542" y="5374549"/>
            <a:ext cx="306494" cy="369332"/>
          </a:xfrm>
          <a:prstGeom prst="rect">
            <a:avLst/>
          </a:prstGeom>
          <a:noFill/>
        </p:spPr>
        <p:txBody>
          <a:bodyPr wrap="none" rtlCol="0">
            <a:spAutoFit/>
          </a:bodyPr>
          <a:lstStyle/>
          <a:p>
            <a:r>
              <a:rPr kumimoji="1" lang="en-US" altLang="zh-CN" dirty="0"/>
              <a:t>4</a:t>
            </a:r>
            <a:endParaRPr kumimoji="1" lang="zh-CN" altLang="en-US" dirty="0"/>
          </a:p>
        </p:txBody>
      </p:sp>
      <p:sp>
        <p:nvSpPr>
          <p:cNvPr id="56" name="文本框 55"/>
          <p:cNvSpPr txBox="1"/>
          <p:nvPr/>
        </p:nvSpPr>
        <p:spPr>
          <a:xfrm>
            <a:off x="11259408" y="5466715"/>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60" name="矩形 59"/>
          <p:cNvSpPr/>
          <p:nvPr/>
        </p:nvSpPr>
        <p:spPr>
          <a:xfrm>
            <a:off x="10223760" y="3165236"/>
            <a:ext cx="797300" cy="850952"/>
          </a:xfrm>
          <a:prstGeom prst="rect">
            <a:avLst/>
          </a:prstGeom>
          <a:noFill/>
          <a:ln w="19050">
            <a:solidFill>
              <a:srgbClr val="FF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9858115" y="2242185"/>
            <a:ext cx="330811" cy="17860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9623419" y="1785077"/>
            <a:ext cx="998991" cy="369332"/>
          </a:xfrm>
          <a:prstGeom prst="rect">
            <a:avLst/>
          </a:prstGeom>
          <a:noFill/>
        </p:spPr>
        <p:txBody>
          <a:bodyPr wrap="none" rtlCol="0">
            <a:spAutoFit/>
          </a:bodyPr>
          <a:lstStyle/>
          <a:p>
            <a:r>
              <a:rPr kumimoji="1" lang="zh-CN" altLang="en-US" dirty="0"/>
              <a:t>舍去</a:t>
            </a:r>
            <a:r>
              <a:rPr kumimoji="1" lang="en-US" altLang="zh-CN" dirty="0"/>
              <a:t>0</a:t>
            </a:r>
            <a:r>
              <a:rPr kumimoji="1" lang="zh-CN" altLang="en-US" dirty="0"/>
              <a:t>值</a:t>
            </a:r>
            <a:endParaRPr kumimoji="1" lang="zh-CN" altLang="en-US" dirty="0"/>
          </a:p>
        </p:txBody>
      </p:sp>
      <p:sp>
        <p:nvSpPr>
          <p:cNvPr id="63" name="文本框 62"/>
          <p:cNvSpPr txBox="1"/>
          <p:nvPr/>
        </p:nvSpPr>
        <p:spPr>
          <a:xfrm>
            <a:off x="10601466" y="2482218"/>
            <a:ext cx="1229824" cy="369332"/>
          </a:xfrm>
          <a:prstGeom prst="rect">
            <a:avLst/>
          </a:prstGeom>
          <a:noFill/>
          <a:ln>
            <a:noFill/>
          </a:ln>
        </p:spPr>
        <p:txBody>
          <a:bodyPr wrap="none" rtlCol="0">
            <a:spAutoFit/>
          </a:bodyPr>
          <a:lstStyle/>
          <a:p>
            <a:r>
              <a:rPr kumimoji="1" lang="zh-CN" altLang="en-US" dirty="0">
                <a:solidFill>
                  <a:srgbClr val="FF0000"/>
                </a:solidFill>
              </a:rPr>
              <a:t>向右偏移</a:t>
            </a:r>
            <a:r>
              <a:rPr kumimoji="1" lang="en-US" altLang="zh-CN" dirty="0">
                <a:solidFill>
                  <a:srgbClr val="FF0000"/>
                </a:solidFill>
              </a:rPr>
              <a:t>2</a:t>
            </a:r>
            <a:endParaRPr kumimoji="1" lang="zh-CN" altLang="en-US" dirty="0">
              <a:solidFill>
                <a:srgbClr val="FF0000"/>
              </a:solidFill>
            </a:endParaRPr>
          </a:p>
        </p:txBody>
      </p:sp>
      <p:cxnSp>
        <p:nvCxnSpPr>
          <p:cNvPr id="65" name="直线箭头连接符 64"/>
          <p:cNvCxnSpPr/>
          <p:nvPr/>
        </p:nvCxnSpPr>
        <p:spPr>
          <a:xfrm>
            <a:off x="10654044" y="2924182"/>
            <a:ext cx="7340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p:cNvSpPr txBox="1">
            <a:spLocks noGrp="1"/>
          </p:cNvSpPr>
          <p:nvPr/>
        </p:nvSpPr>
        <p:spPr>
          <a:xfrm>
            <a:off x="6694170" y="4542155"/>
            <a:ext cx="2897505" cy="4114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将稀疏特征</a:t>
            </a:r>
            <a:r>
              <a:rPr lang="en-US" altLang="zh-CN" sz="1600" dirty="0">
                <a:ea typeface="宋体" panose="02010600030101010101" pitchFamily="2" charset="-122"/>
                <a:sym typeface="+mn-ea"/>
              </a:rPr>
              <a:t>feature1</a:t>
            </a:r>
            <a:r>
              <a:rPr lang="zh-CN" altLang="zh-CN" sz="1600" dirty="0">
                <a:ea typeface="宋体" panose="02010600030101010101" pitchFamily="2" charset="-122"/>
                <a:sym typeface="+mn-ea"/>
              </a:rPr>
              <a:t>和</a:t>
            </a:r>
            <a:r>
              <a:rPr lang="en-US" altLang="zh-CN" sz="1600" dirty="0">
                <a:ea typeface="宋体" panose="02010600030101010101" pitchFamily="2" charset="-122"/>
                <a:sym typeface="+mn-ea"/>
              </a:rPr>
              <a:t>feature2</a:t>
            </a:r>
            <a:r>
              <a:rPr lang="zh-CN" altLang="zh-CN" sz="1600" dirty="0">
                <a:ea typeface="宋体" panose="02010600030101010101" pitchFamily="2" charset="-122"/>
                <a:sym typeface="+mn-ea"/>
              </a:rPr>
              <a:t>合并，重新编码得到 </a:t>
            </a:r>
            <a:r>
              <a:rPr lang="en-US" altLang="zh-CN" sz="1600" dirty="0">
                <a:ea typeface="宋体" panose="02010600030101010101" pitchFamily="2" charset="-122"/>
                <a:sym typeface="+mn-ea"/>
              </a:rPr>
              <a:t>feature 1'</a:t>
            </a:r>
            <a:endParaRPr lang="en-US" alt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LightGBM</a:t>
            </a:r>
            <a:r>
              <a:rPr lang="zh-CN" sz="1600" dirty="0">
                <a:ea typeface="宋体" panose="02010600030101010101" pitchFamily="2" charset="-122"/>
                <a:sym typeface="+mn-ea"/>
              </a:rPr>
              <a:t>工具</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import lightgbm as lgb</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官方文档：http://lightgbm.readthedocs.io/en/latest/Python-Intro.html</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参数：</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boosting_type，训练方式，</a:t>
            </a:r>
            <a:r>
              <a:rPr lang="en-US" altLang="zh-CN" sz="1600" dirty="0">
                <a:ea typeface="宋体" panose="02010600030101010101" pitchFamily="2" charset="-122"/>
                <a:sym typeface="+mn-ea"/>
              </a:rPr>
              <a:t>gbdt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objective，目标函数，可以是</a:t>
            </a:r>
            <a:r>
              <a:rPr lang="en-US" altLang="zh-CN" sz="1600" dirty="0">
                <a:ea typeface="宋体" panose="02010600030101010101" pitchFamily="2" charset="-122"/>
                <a:sym typeface="+mn-ea"/>
              </a:rPr>
              <a:t>binary</a:t>
            </a:r>
            <a:r>
              <a:rPr lang="zh-CN" altLang="zh-CN" sz="1600" dirty="0">
                <a:ea typeface="宋体" panose="02010600030101010101" pitchFamily="2" charset="-122"/>
                <a:sym typeface="+mn-ea"/>
              </a:rPr>
              <a:t>，regression</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metric，评估指标，可以选择</a:t>
            </a:r>
            <a:r>
              <a:rPr lang="en-US" altLang="zh-CN" sz="1600" dirty="0">
                <a:ea typeface="宋体" panose="02010600030101010101" pitchFamily="2" charset="-122"/>
                <a:sym typeface="+mn-ea"/>
              </a:rPr>
              <a:t>auc, </a:t>
            </a:r>
            <a:r>
              <a:rPr lang="zh-CN" sz="1600" dirty="0">
                <a:ea typeface="宋体" panose="02010600030101010101" pitchFamily="2" charset="-122"/>
                <a:sym typeface="+mn-ea"/>
              </a:rPr>
              <a:t>mae，mse，binary_logloss，multi_logloss</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max_depth，树的最大深度，当模型过拟合时，可以降低 max_depth</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min_data_in_leaf，叶子节点最小记录数，默认20</a:t>
            </a: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6203950" y="3284220"/>
            <a:ext cx="5955030"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zh-CN" sz="1600" dirty="0">
                <a:ea typeface="宋体" panose="02010600030101010101" pitchFamily="2" charset="-122"/>
                <a:sym typeface="+mn-ea"/>
              </a:rPr>
              <a:t>Bagging参数：bagging_fraction+bagging_freq（需要同时设置）</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bagging_fraction，每次迭代时用的数据比例，用于加快训练速度和减小过拟合</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bagging_freq：bagging的次数。默认为0，表示禁用bagging，非零值表示执行k次bagging，可以设置为</a:t>
            </a:r>
            <a:r>
              <a:rPr lang="en-US" altLang="zh-CN" sz="1600" dirty="0">
                <a:ea typeface="宋体" panose="02010600030101010101" pitchFamily="2" charset="-122"/>
                <a:sym typeface="+mn-ea"/>
              </a:rPr>
              <a:t>3-5</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feature_fraction，设置在每次迭代中使用特征的比例，例如为0.8时，意味着在每次迭代中随机选择80％的参数来建树</a:t>
            </a:r>
            <a:endParaRPr lang="zh-CN" sz="1600" dirty="0">
              <a:ea typeface="宋体" panose="02010600030101010101" pitchFamily="2" charset="-122"/>
              <a:sym typeface="+mn-ea"/>
            </a:endParaRPr>
          </a:p>
          <a:p>
            <a:pPr marL="285750" indent="-285750">
              <a:lnSpc>
                <a:spcPct val="150000"/>
              </a:lnSpc>
              <a:buFont typeface="Arial" panose="020B0604020202020204" pitchFamily="34" charset="0"/>
              <a:buChar char="•"/>
            </a:pPr>
            <a:r>
              <a:rPr lang="zh-CN" sz="1600" dirty="0">
                <a:ea typeface="宋体" panose="02010600030101010101" pitchFamily="2" charset="-122"/>
                <a:sym typeface="+mn-ea"/>
              </a:rPr>
              <a:t>early_stopping_round，如果一次验证数据的一个度量在最近的</a:t>
            </a:r>
            <a:r>
              <a:rPr lang="en-US" altLang="zh-CN" sz="1600" dirty="0">
                <a:ea typeface="宋体" panose="02010600030101010101" pitchFamily="2" charset="-122"/>
                <a:sym typeface="+mn-ea"/>
              </a:rPr>
              <a:t>round</a:t>
            </a:r>
            <a:r>
              <a:rPr lang="zh-CN" sz="1600" dirty="0">
                <a:ea typeface="宋体" panose="02010600030101010101" pitchFamily="2" charset="-122"/>
                <a:sym typeface="+mn-ea"/>
              </a:rPr>
              <a:t>中没有提高，模型将停止训练</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参数：</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l</a:t>
            </a:r>
            <a:r>
              <a:rPr lang="zh-CN" sz="1600" dirty="0">
                <a:ea typeface="宋体" panose="02010600030101010101" pitchFamily="2" charset="-122"/>
                <a:sym typeface="+mn-ea"/>
              </a:rPr>
              <a:t>ambda，正则化项，范围为0～1</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min_gain_to_split，描述分裂的最小 gain，控制树的有用的分裂</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max_cat_group，在 group 边界上找到分割点，当类别数量很多时，找分割点很容易过拟合时</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num_boost_round，迭代次数，通常 100+</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num_leaves，默认 31</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device，指定cpu 或者 gpu</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max_bin，表示 feature 将存入的 bin 的最大数量</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categorical_feature，如果 categorical_features = 0,1,2， 则列 0，1，2是 categorical 变量</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ignore_column，与 categorical_features 类似，只不过不是将特定的列视为categorical，而是完全忽略</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param = {'boosting_type':'gbdt',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'objective' : 'binary', #</a:t>
            </a:r>
            <a:r>
              <a:rPr lang="zh-CN" sz="1400" dirty="0">
                <a:ea typeface="宋体" panose="02010600030101010101" pitchFamily="2" charset="-122"/>
                <a:sym typeface="+mn-ea"/>
              </a:rPr>
              <a:t>任务类型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'metric' : 'auc', </a:t>
            </a:r>
            <a:r>
              <a:rPr lang="en-US" sz="1400" dirty="0">
                <a:ea typeface="宋体" panose="02010600030101010101" pitchFamily="2" charset="-122"/>
                <a:sym typeface="+mn-ea"/>
              </a:rPr>
              <a:t>#</a:t>
            </a:r>
            <a:r>
              <a:rPr lang="zh-CN" altLang="en-US" sz="1400" dirty="0">
                <a:ea typeface="宋体" panose="02010600030101010101" pitchFamily="2" charset="-122"/>
                <a:sym typeface="+mn-ea"/>
              </a:rPr>
              <a:t>评估指标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'learning_rate' : 0.01,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'max_depth' : 15,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树的最大深度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'feature_fraction':0.8, </a:t>
            </a:r>
            <a:r>
              <a:rPr lang="en-US" sz="1400" dirty="0">
                <a:ea typeface="宋体" panose="02010600030101010101" pitchFamily="2" charset="-122"/>
                <a:sym typeface="+mn-ea"/>
              </a:rPr>
              <a:t>#</a:t>
            </a:r>
            <a:r>
              <a:rPr lang="zh-CN" sz="1400" dirty="0">
                <a:ea typeface="宋体" panose="02010600030101010101" pitchFamily="2" charset="-122"/>
                <a:sym typeface="+mn-ea"/>
              </a:rPr>
              <a:t>设置在每次迭代中使用特征的比例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'bagging_fraction': 0.9, </a:t>
            </a:r>
            <a:r>
              <a:rPr lang="en-US" sz="1400" dirty="0">
                <a:ea typeface="宋体" panose="02010600030101010101" pitchFamily="2" charset="-122"/>
                <a:sym typeface="+mn-ea"/>
              </a:rPr>
              <a:t>#样本采样比例</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'bagging_freq': 8, </a:t>
            </a:r>
            <a:r>
              <a:rPr lang="en-US" sz="1400" dirty="0">
                <a:ea typeface="宋体" panose="02010600030101010101" pitchFamily="2" charset="-122"/>
                <a:sym typeface="+mn-ea"/>
              </a:rPr>
              <a:t>#</a:t>
            </a:r>
            <a:r>
              <a:rPr lang="zh-CN" sz="1400" dirty="0">
                <a:ea typeface="宋体" panose="02010600030101010101" pitchFamily="2" charset="-122"/>
                <a:sym typeface="+mn-ea"/>
              </a:rPr>
              <a:t>bagging的次数</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'lambda_l1': 0.6, </a:t>
            </a:r>
            <a:r>
              <a:rPr lang="en-US" sz="1400" dirty="0">
                <a:ea typeface="宋体" panose="02010600030101010101" pitchFamily="2" charset="-122"/>
                <a:sym typeface="+mn-ea"/>
              </a:rPr>
              <a:t>#L1</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'lambda_l2': 0, </a:t>
            </a:r>
            <a:r>
              <a:rPr lang="en-US" sz="1400" dirty="0">
                <a:ea typeface="宋体" panose="02010600030101010101" pitchFamily="2" charset="-122"/>
                <a:sym typeface="+mn-ea"/>
              </a:rPr>
              <a:t>#L2</a:t>
            </a:r>
            <a:r>
              <a:rPr lang="zh-CN" altLang="en-US" sz="1400" dirty="0">
                <a:ea typeface="宋体" panose="02010600030101010101" pitchFamily="2" charset="-122"/>
                <a:sym typeface="+mn-ea"/>
              </a:rPr>
              <a:t>正则</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endParaRPr sz="1400" dirty="0">
              <a:ea typeface="宋体" panose="02010600030101010101" pitchFamily="2" charset="-122"/>
              <a:sym typeface="+mn-ea"/>
            </a:endParaRPr>
          </a:p>
          <a:p>
            <a:pPr marL="0" indent="0">
              <a:lnSpc>
                <a:spcPct val="100000"/>
              </a:lnSpc>
              <a:spcAft>
                <a:spcPts val="500"/>
              </a:spcAft>
              <a:buNone/>
            </a:pPr>
            <a:endParaRPr sz="14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LightGBM</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X_train, X_valid, y_train, y_valid = train_test_split(train.drop('Attrition',axis=1), train['Attrition'], test_size=0.2, random_state=42)</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trn_data = lgb.Dataset(X_train, label=y_train)</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val_data = lgb.Dataset(X_valid, label=y_valid)</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model = lgb.train(param,train_data,valid_sets=[train_data,valid_data],num_boost_round = 10000 ,early_stopping_rounds=200,verbose_eval=25, categorical_feature=attr)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predict=model.predict(test)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test['Attrition']=predict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转化为二分类输出</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test['Attrition']=test['Attrition'].map(lambda x:1 if x&gt;=0.5 else 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test[['Attrition']].to_csv('submit_lgb.csv')</a:t>
            </a:r>
            <a:endParaRPr sz="1400" dirty="0">
              <a:ea typeface="宋体" panose="02010600030101010101" pitchFamily="2" charset="-122"/>
              <a:sym typeface="+mn-ea"/>
            </a:endParaRP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9055735" y="1187450"/>
            <a:ext cx="1390650" cy="5181600"/>
          </a:xfrm>
          <a:prstGeom prst="rect">
            <a:avLst/>
          </a:prstGeom>
        </p:spPr>
      </p:pic>
      <p:sp>
        <p:nvSpPr>
          <p:cNvPr id="3" name="右箭头 2"/>
          <p:cNvSpPr/>
          <p:nvPr/>
        </p:nvSpPr>
        <p:spPr>
          <a:xfrm>
            <a:off x="8081645" y="364045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员工离职预测</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In Class Competition</a:t>
            </a:r>
            <a:endParaRPr lang="zh-CN" altLang="zh-CN" sz="1800" dirty="0">
              <a:ea typeface="宋体" panose="02010600030101010101" pitchFamily="2" charset="-122"/>
              <a:sym typeface="+mn-ea"/>
            </a:endParaRPr>
          </a:p>
          <a:p>
            <a:pPr>
              <a:lnSpc>
                <a:spcPct val="150000"/>
              </a:lnSpc>
            </a:pPr>
            <a:r>
              <a:rPr altLang="zh-CN" sz="1800" dirty="0">
                <a:ea typeface="宋体" panose="02010600030101010101" pitchFamily="2" charset="-122"/>
                <a:sym typeface="+mn-ea"/>
              </a:rPr>
              <a:t>https://www.kaggle.com/c/bi-attrition-predict/</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我们有员工的各种统计信息，以及该员工是否已经离职，统计的信息包括了（工资、出差、工作环境满意度、工作投入度、是否加班、是否升职、工资提升比例等）</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现在需要你来通过训练数据得出 员工离职预测，并给出你在测试集上的预测结果。 我们将给出课程上公开的榜单</a:t>
            </a:r>
            <a:endParaRPr lang="zh-CN"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882890" y="2434590"/>
            <a:ext cx="3423285" cy="2660650"/>
          </a:xfrm>
          <a:prstGeom prst="rect">
            <a:avLst/>
          </a:prstGeom>
        </p:spPr>
      </p:pic>
    </p:spTree>
    <p:custDataLst>
      <p:tags r:id="rId2"/>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参数对比</a:t>
            </a:r>
            <a:endParaRPr lang="en-US" altLang="zh-CN" dirty="0">
              <a:ea typeface="宋体" panose="02010600030101010101" pitchFamily="2" charset="-122"/>
              <a:sym typeface="+mn-ea"/>
            </a:endParaRPr>
          </a:p>
        </p:txBody>
      </p:sp>
      <p:graphicFrame>
        <p:nvGraphicFramePr>
          <p:cNvPr id="4" name="表格 3"/>
          <p:cNvGraphicFramePr/>
          <p:nvPr>
            <p:custDataLst>
              <p:tags r:id="rId1"/>
            </p:custDataLst>
          </p:nvPr>
        </p:nvGraphicFramePr>
        <p:xfrm>
          <a:off x="1304925" y="1072515"/>
          <a:ext cx="10233660" cy="5801995"/>
        </p:xfrm>
        <a:graphic>
          <a:graphicData uri="http://schemas.openxmlformats.org/drawingml/2006/table">
            <a:tbl>
              <a:tblPr firstRow="1" bandRow="1">
                <a:tableStyleId>{5C22544A-7EE6-4342-B048-85BDC9FD1C3A}</a:tableStyleId>
              </a:tblPr>
              <a:tblGrid>
                <a:gridCol w="2558415"/>
                <a:gridCol w="2558415"/>
                <a:gridCol w="2558415"/>
                <a:gridCol w="2558415"/>
              </a:tblGrid>
              <a:tr h="272415">
                <a:tc>
                  <a:txBody>
                    <a:bodyPr/>
                    <a:lstStyle/>
                    <a:p>
                      <a:pPr algn="l">
                        <a:buNone/>
                      </a:pPr>
                      <a:r>
                        <a:rPr lang="en-US" sz="1400">
                          <a:solidFill>
                            <a:srgbClr val="000000"/>
                          </a:solidFill>
                          <a:latin typeface="宋体" panose="02010600030101010101" pitchFamily="2" charset="-122"/>
                        </a:rPr>
                        <a:t>xgb</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lgb</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XGBClassifier</a:t>
                      </a:r>
                      <a:r>
                        <a:rPr lang="zh-CN" altLang="en-US" sz="1400">
                          <a:solidFill>
                            <a:srgbClr val="000000"/>
                          </a:solidFill>
                          <a:latin typeface="宋体" panose="02010600030101010101" pitchFamily="2" charset="-122"/>
                          <a:ea typeface="宋体" panose="02010600030101010101" pitchFamily="2" charset="-122"/>
                        </a:rPr>
                        <a:t>（</a:t>
                      </a:r>
                      <a:r>
                        <a:rPr lang="en-US" sz="1400">
                          <a:solidFill>
                            <a:srgbClr val="000000"/>
                          </a:solidFill>
                          <a:latin typeface="宋体" panose="02010600030101010101" pitchFamily="2" charset="-122"/>
                        </a:rPr>
                        <a:t>xgb.sklearn</a:t>
                      </a:r>
                      <a:r>
                        <a:rPr lang="zh-CN" altLang="en-US" sz="1400">
                          <a:solidFill>
                            <a:srgbClr val="000000"/>
                          </a:solidFill>
                          <a:latin typeface="宋体" panose="02010600030101010101" pitchFamily="2" charset="-122"/>
                          <a:ea typeface="宋体" panose="02010600030101010101" pitchFamily="2" charset="-122"/>
                        </a:rPr>
                        <a:t>）</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LGBMClassifier</a:t>
                      </a:r>
                      <a:r>
                        <a:rPr lang="zh-CN" altLang="en-US" sz="1400">
                          <a:solidFill>
                            <a:srgbClr val="000000"/>
                          </a:solidFill>
                          <a:latin typeface="宋体" panose="02010600030101010101" pitchFamily="2" charset="-122"/>
                          <a:ea typeface="宋体" panose="02010600030101010101" pitchFamily="2" charset="-122"/>
                        </a:rPr>
                        <a:t>（</a:t>
                      </a:r>
                      <a:r>
                        <a:rPr lang="en-US" sz="1400">
                          <a:solidFill>
                            <a:srgbClr val="000000"/>
                          </a:solidFill>
                          <a:latin typeface="宋体" panose="02010600030101010101" pitchFamily="2" charset="-122"/>
                        </a:rPr>
                        <a:t>lgb.sklearn</a:t>
                      </a:r>
                      <a:r>
                        <a:rPr lang="zh-CN" altLang="en-US" sz="1400">
                          <a:solidFill>
                            <a:srgbClr val="000000"/>
                          </a:solidFill>
                          <a:latin typeface="宋体" panose="02010600030101010101" pitchFamily="2" charset="-122"/>
                          <a:ea typeface="宋体" panose="02010600030101010101" pitchFamily="2" charset="-122"/>
                        </a:rPr>
                        <a:t>）</a:t>
                      </a:r>
                      <a:endParaRPr lang="zh-CN" altLang="en-US" sz="1400">
                        <a:solidFill>
                          <a:srgbClr val="000000"/>
                        </a:solidFill>
                        <a:latin typeface="宋体" panose="02010600030101010101" pitchFamily="2" charset="-122"/>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92100">
                <a:tc>
                  <a:txBody>
                    <a:bodyPr/>
                    <a:lstStyle/>
                    <a:p>
                      <a:pPr algn="l">
                        <a:buNone/>
                      </a:pPr>
                      <a:r>
                        <a:rPr lang="en-US" sz="1400">
                          <a:solidFill>
                            <a:srgbClr val="000000"/>
                          </a:solidFill>
                          <a:latin typeface="宋体" panose="02010600030101010101" pitchFamily="2" charset="-122"/>
                        </a:rPr>
                        <a:t>booster='gbtree'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boosting='gbdt'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booster='gbtree'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boosting_type='gbdt'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86410">
                <a:tc>
                  <a:txBody>
                    <a:bodyPr/>
                    <a:lstStyle/>
                    <a:p>
                      <a:pPr algn="l">
                        <a:buNone/>
                      </a:pPr>
                      <a:r>
                        <a:rPr lang="en-US" sz="1400">
                          <a:solidFill>
                            <a:srgbClr val="000000"/>
                          </a:solidFill>
                          <a:latin typeface="宋体" panose="02010600030101010101" pitchFamily="2" charset="-122"/>
                        </a:rPr>
                        <a:t>objective='binary:logistic'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application='binary'</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objective='binary:logistic'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objective='binary'</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max_depth=7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num_leaves=2**7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max_depth=7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num_leaves=2**7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1780">
                <a:tc>
                  <a:txBody>
                    <a:bodyPr/>
                    <a:lstStyle/>
                    <a:p>
                      <a:pPr algn="l">
                        <a:buNone/>
                      </a:pPr>
                      <a:r>
                        <a:rPr lang="en-US" sz="1400">
                          <a:solidFill>
                            <a:srgbClr val="000000"/>
                          </a:solidFill>
                          <a:latin typeface="宋体" panose="02010600030101010101" pitchFamily="2" charset="-122"/>
                        </a:rPr>
                        <a:t>eta=0.1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learning_rate=0.1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num_boost_round=10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num_boost_round=10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n_estimators=10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n_estimators=10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gamma=0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min_split_gain=0.0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gamma=0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min_split_gain=0.0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min_child_weight=5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33375">
                <a:tc>
                  <a:txBody>
                    <a:bodyPr/>
                    <a:lstStyle/>
                    <a:p>
                      <a:pPr algn="l">
                        <a:buNone/>
                      </a:pPr>
                      <a:r>
                        <a:rPr lang="en-US" sz="1400">
                          <a:solidFill>
                            <a:srgbClr val="000000"/>
                          </a:solidFill>
                          <a:latin typeface="宋体" panose="02010600030101010101" pitchFamily="2" charset="-122"/>
                        </a:rPr>
                        <a:t>subsample=1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bagging_fraction=1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subsample=1.0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subsample=1.0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92735">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feature_fraction=1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colsample_bytree=1.0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alpha=0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lambda_l1=0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reg_alpha=0.0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reg_alpha=0.0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lambda=1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lambda_l2=0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reg_lambda=1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reg_lambda=0.0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scale_pos_weight=1</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seed </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bagging_seed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92100">
                <a:tc>
                  <a:txBody>
                    <a:bodyPr/>
                    <a:lstStyle/>
                    <a:p>
                      <a:pPr algn="l">
                        <a:buNone/>
                      </a:pPr>
                      <a:r>
                        <a:rPr lang="en-US" sz="1400">
                          <a:solidFill>
                            <a:srgbClr val="000000"/>
                          </a:solidFill>
                          <a:latin typeface="宋体" panose="02010600030101010101" pitchFamily="2" charset="-122"/>
                        </a:rPr>
                        <a:t>feature_fraction_seed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random_state=888</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random_state=888</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sz="1400"/>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nthread</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num_threads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n_jobs=4</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n_jobs=4</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evals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valid_sets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eval_set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eval_set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eval_metric</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92100">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early_stopping_rounds</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72415">
                <a:tc>
                  <a:txBody>
                    <a:bodyPr/>
                    <a:lstStyle/>
                    <a:p>
                      <a:pPr algn="l">
                        <a:buNone/>
                      </a:pPr>
                      <a:r>
                        <a:rPr lang="en-US" sz="1400">
                          <a:solidFill>
                            <a:srgbClr val="000000"/>
                          </a:solidFill>
                          <a:latin typeface="宋体" panose="02010600030101010101" pitchFamily="2" charset="-122"/>
                        </a:rPr>
                        <a:t>verbose_eval</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verbose_eval</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400">
                          <a:solidFill>
                            <a:srgbClr val="000000"/>
                          </a:solidFill>
                          <a:latin typeface="宋体" panose="02010600030101010101" pitchFamily="2" charset="-122"/>
                        </a:rPr>
                        <a:t>verbose</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祖传参数 </a:t>
            </a:r>
            <a:r>
              <a:rPr lang="en-US" altLang="zh-CN" dirty="0">
                <a:ea typeface="宋体" panose="02010600030101010101" pitchFamily="2" charset="-122"/>
                <a:sym typeface="+mn-ea"/>
              </a:rPr>
              <a:t>(</a:t>
            </a:r>
            <a:r>
              <a:rPr lang="en-US" altLang="zh-CN" dirty="0" err="1">
                <a:ea typeface="宋体" panose="02010600030101010101" pitchFamily="2" charset="-122"/>
                <a:sym typeface="+mn-ea"/>
              </a:rPr>
              <a:t>LightGBM</a:t>
            </a:r>
            <a:r>
              <a:rPr lang="en-US" altLang="zh-CN" dirty="0">
                <a:ea typeface="宋体" panose="02010600030101010101" pitchFamily="2" charset="-122"/>
                <a:sym typeface="+mn-ea"/>
              </a:rPr>
              <a:t>)</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chemeClr val="tx1"/>
                </a:solidFill>
              </a:rPr>
              <a:t>LGBMClassifier</a:t>
            </a:r>
            <a:r>
              <a:rPr lang="zh-CN" altLang="en-US" sz="1600" dirty="0">
                <a:solidFill>
                  <a:schemeClr val="tx1"/>
                </a:solidFill>
              </a:rPr>
              <a:t>经验参数</a:t>
            </a:r>
            <a:endParaRPr lang="en-US" altLang="zh-CN" sz="1600" dirty="0">
              <a:solidFill>
                <a:schemeClr val="tx1"/>
              </a:solidFill>
            </a:endParaRPr>
          </a:p>
          <a:p>
            <a:pPr marL="0" indent="0">
              <a:lnSpc>
                <a:spcPct val="150000"/>
              </a:lnSpc>
              <a:buNone/>
            </a:pPr>
            <a:r>
              <a:rPr lang="en-US" altLang="zh-CN" sz="1600" dirty="0" err="1">
                <a:solidFill>
                  <a:schemeClr val="tx1"/>
                </a:solidFill>
              </a:rPr>
              <a:t>clf</a:t>
            </a:r>
            <a:r>
              <a:rPr lang="en-US" altLang="zh-CN" sz="1600" dirty="0">
                <a:solidFill>
                  <a:schemeClr val="tx1"/>
                </a:solidFill>
              </a:rPr>
              <a:t> = </a:t>
            </a:r>
            <a:r>
              <a:rPr lang="en-US" altLang="zh-CN" sz="1600" dirty="0" err="1">
                <a:solidFill>
                  <a:schemeClr val="tx1"/>
                </a:solidFill>
              </a:rPr>
              <a:t>lgb.LGBMClassifier</a:t>
            </a:r>
            <a:r>
              <a:rPr lang="en-US" altLang="zh-CN" sz="1600" dirty="0">
                <a:solidFill>
                  <a:schemeClr val="tx1"/>
                </a:solidFill>
              </a:rPr>
              <a:t>(</a:t>
            </a:r>
            <a:endParaRPr lang="en-US" altLang="zh-CN" sz="1600" dirty="0">
              <a:solidFill>
                <a:schemeClr val="tx1"/>
              </a:solidFill>
            </a:endParaRPr>
          </a:p>
          <a:p>
            <a:pPr marL="0" indent="0">
              <a:lnSpc>
                <a:spcPct val="150000"/>
              </a:lnSpc>
              <a:buNone/>
            </a:pPr>
            <a:r>
              <a:rPr lang="en-US" altLang="zh-CN" sz="1600" dirty="0">
                <a:solidFill>
                  <a:schemeClr val="tx1"/>
                </a:solidFill>
              </a:rPr>
              <a:t>            </a:t>
            </a:r>
            <a:r>
              <a:rPr lang="en-US" altLang="zh-CN" sz="1600" dirty="0" err="1">
                <a:solidFill>
                  <a:schemeClr val="tx1"/>
                </a:solidFill>
              </a:rPr>
              <a:t>num_leaves</a:t>
            </a:r>
            <a:r>
              <a:rPr lang="en-US" altLang="zh-CN" sz="1600" dirty="0">
                <a:solidFill>
                  <a:schemeClr val="tx1"/>
                </a:solidFill>
              </a:rPr>
              <a:t>=2**5-1, </a:t>
            </a:r>
            <a:r>
              <a:rPr lang="en-US" altLang="zh-CN" sz="1600" dirty="0" err="1">
                <a:solidFill>
                  <a:schemeClr val="tx1"/>
                </a:solidFill>
              </a:rPr>
              <a:t>reg_alpha</a:t>
            </a:r>
            <a:r>
              <a:rPr lang="en-US" altLang="zh-CN" sz="1600" dirty="0">
                <a:solidFill>
                  <a:schemeClr val="tx1"/>
                </a:solidFill>
              </a:rPr>
              <a:t>=0.25, </a:t>
            </a:r>
            <a:r>
              <a:rPr lang="en-US" altLang="zh-CN" sz="1600" dirty="0" err="1">
                <a:solidFill>
                  <a:schemeClr val="tx1"/>
                </a:solidFill>
              </a:rPr>
              <a:t>reg_lambda</a:t>
            </a:r>
            <a:r>
              <a:rPr lang="en-US" altLang="zh-CN" sz="1600" dirty="0">
                <a:solidFill>
                  <a:schemeClr val="tx1"/>
                </a:solidFill>
              </a:rPr>
              <a:t>=0.25, objective='binary',</a:t>
            </a:r>
            <a:endParaRPr lang="en-US" altLang="zh-CN" sz="1600" dirty="0">
              <a:solidFill>
                <a:schemeClr val="tx1"/>
              </a:solidFill>
            </a:endParaRP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=-1, </a:t>
            </a:r>
            <a:r>
              <a:rPr lang="en-US" altLang="zh-CN" sz="1600" dirty="0" err="1">
                <a:solidFill>
                  <a:schemeClr val="tx1"/>
                </a:solidFill>
              </a:rPr>
              <a:t>learning_rate</a:t>
            </a:r>
            <a:r>
              <a:rPr lang="en-US" altLang="zh-CN" sz="1600" dirty="0">
                <a:solidFill>
                  <a:schemeClr val="tx1"/>
                </a:solidFill>
              </a:rPr>
              <a:t>=0.005,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random_state</a:t>
            </a:r>
            <a:r>
              <a:rPr lang="en-US" altLang="zh-CN" sz="1600" dirty="0">
                <a:solidFill>
                  <a:schemeClr val="tx1"/>
                </a:solidFill>
              </a:rPr>
              <a:t>=2021,</a:t>
            </a:r>
            <a:endParaRPr lang="en-US" altLang="zh-CN" sz="1600" dirty="0">
              <a:solidFill>
                <a:schemeClr val="tx1"/>
              </a:solidFill>
            </a:endParaRPr>
          </a:p>
          <a:p>
            <a:pPr marL="0" indent="0">
              <a:lnSpc>
                <a:spcPct val="150000"/>
              </a:lnSpc>
              <a:buNone/>
            </a:pPr>
            <a:r>
              <a:rPr lang="en-US" altLang="zh-CN" sz="1600" dirty="0">
                <a:solidFill>
                  <a:schemeClr val="tx1"/>
                </a:solidFill>
              </a:rPr>
              <a:t>            </a:t>
            </a:r>
            <a:r>
              <a:rPr lang="en-US" altLang="zh-CN" sz="1600" dirty="0" err="1">
                <a:solidFill>
                  <a:schemeClr val="tx1"/>
                </a:solidFill>
              </a:rPr>
              <a:t>n_estimators</a:t>
            </a:r>
            <a:r>
              <a:rPr lang="en-US" altLang="zh-CN" sz="1600" dirty="0">
                <a:solidFill>
                  <a:schemeClr val="tx1"/>
                </a:solidFill>
              </a:rPr>
              <a:t>=2000, subsample=1, </a:t>
            </a:r>
            <a:r>
              <a:rPr lang="en-US" altLang="zh-CN" sz="1600" dirty="0" err="1">
                <a:solidFill>
                  <a:schemeClr val="tx1"/>
                </a:solidFill>
              </a:rPr>
              <a:t>colsample_bytree</a:t>
            </a:r>
            <a:r>
              <a:rPr lang="en-US" altLang="zh-CN" sz="1600" dirty="0">
                <a:solidFill>
                  <a:schemeClr val="tx1"/>
                </a:solidFill>
              </a:rPr>
              <a:t>=1,</a:t>
            </a:r>
            <a:endParaRPr lang="en-US" altLang="zh-CN" sz="1600" dirty="0">
              <a:solidFill>
                <a:schemeClr val="tx1"/>
              </a:solidFill>
            </a:endParaRPr>
          </a:p>
          <a:p>
            <a:pPr marL="0" indent="0">
              <a:lnSpc>
                <a:spcPct val="150000"/>
              </a:lnSpc>
              <a:buNone/>
            </a:pPr>
            <a:r>
              <a:rPr lang="en-US" altLang="zh-CN" sz="1600" dirty="0">
                <a:solidFill>
                  <a:schemeClr val="tx1"/>
                </a:solidFill>
              </a:rPr>
              <a:t>        )</a:t>
            </a:r>
            <a:endParaRPr lang="en-US" altLang="zh-CN" sz="1600" dirty="0">
              <a:solidFill>
                <a:schemeClr val="tx1"/>
              </a:solidFill>
            </a:endParaRPr>
          </a:p>
        </p:txBody>
      </p:sp>
      <p:sp>
        <p:nvSpPr>
          <p:cNvPr id="5" name="Content Placeholder 2"/>
          <p:cNvSpPr txBox="1"/>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p:cNvSpPr txBox="1"/>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num_leavel</a:t>
            </a:r>
            <a:r>
              <a:rPr lang="en-US" altLang="zh-CN" sz="1600" dirty="0">
                <a:solidFill>
                  <a:schemeClr val="tx1"/>
                </a:solidFill>
              </a:rPr>
              <a:t>=2</a:t>
            </a:r>
            <a:r>
              <a:rPr lang="zh-CN" altLang="en-US" sz="1600" dirty="0">
                <a:solidFill>
                  <a:schemeClr val="tx1"/>
                </a:solidFill>
              </a:rPr>
              <a:t>**</a:t>
            </a:r>
            <a:r>
              <a:rPr lang="en-US" altLang="zh-CN" sz="1600" dirty="0">
                <a:solidFill>
                  <a:schemeClr val="tx1"/>
                </a:solidFill>
              </a:rPr>
              <a:t>5-1 #</a:t>
            </a:r>
            <a:r>
              <a:rPr lang="zh-CN" altLang="en-US" sz="1600" dirty="0">
                <a:solidFill>
                  <a:schemeClr val="tx1"/>
                </a:solidFill>
              </a:rPr>
              <a:t>树的最大叶子数，对比</a:t>
            </a:r>
            <a:r>
              <a:rPr lang="en-US" altLang="zh-CN" sz="1600" dirty="0" err="1">
                <a:solidFill>
                  <a:schemeClr val="tx1"/>
                </a:solidFill>
              </a:rPr>
              <a:t>XGBoost</a:t>
            </a:r>
            <a:r>
              <a:rPr lang="zh-CN" altLang="en-US" sz="1600" dirty="0">
                <a:solidFill>
                  <a:schemeClr val="tx1"/>
                </a:solidFill>
              </a:rPr>
              <a:t>一般为</a:t>
            </a:r>
            <a:r>
              <a:rPr lang="en-US" altLang="zh-CN" sz="1600" dirty="0">
                <a:solidFill>
                  <a:schemeClr val="tx1"/>
                </a:solidFill>
              </a:rPr>
              <a:t>2^(</a:t>
            </a:r>
            <a:r>
              <a:rPr lang="en-US" altLang="zh-CN" sz="1600" dirty="0" err="1">
                <a:solidFill>
                  <a:schemeClr val="tx1"/>
                </a:solidFill>
              </a:rPr>
              <a:t>max_depth</a:t>
            </a:r>
            <a:r>
              <a:rPr lang="en-US" altLang="zh-CN" sz="1600" dirty="0">
                <a:solidFill>
                  <a:schemeClr val="tx1"/>
                </a:solidFill>
              </a:rPr>
              <a:t>)</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reg_alpha</a:t>
            </a:r>
            <a:r>
              <a:rPr lang="zh-CN" altLang="en-US" sz="1600" dirty="0">
                <a:solidFill>
                  <a:schemeClr val="tx1"/>
                </a:solidFill>
              </a:rPr>
              <a:t>，</a:t>
            </a:r>
            <a:r>
              <a:rPr lang="en-US" altLang="zh-CN" sz="1600" dirty="0">
                <a:solidFill>
                  <a:schemeClr val="tx1"/>
                </a:solidFill>
              </a:rPr>
              <a:t>L1</a:t>
            </a:r>
            <a:r>
              <a:rPr lang="zh-CN" altLang="en-US" sz="1600" dirty="0">
                <a:solidFill>
                  <a:schemeClr val="tx1"/>
                </a:solidFill>
              </a:rPr>
              <a:t>正则化系数</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max_depth</a:t>
            </a:r>
            <a:r>
              <a:rPr lang="zh-CN" altLang="en-US" sz="1600" dirty="0">
                <a:solidFill>
                  <a:schemeClr val="tx1"/>
                </a:solidFill>
              </a:rPr>
              <a:t>，最大树的深度</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endParaRPr lang="zh-CN" altLang="en-US"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a:p>
            <a:pPr marL="0" indent="0">
              <a:lnSpc>
                <a:spcPct val="150000"/>
              </a:lnSpc>
              <a:buFont typeface="Arial" panose="020B0604020202020204"/>
              <a:buNone/>
            </a:pPr>
            <a:endParaRPr lang="en-US" altLang="zh-CN" sz="1600" dirty="0">
              <a:solidFill>
                <a:schemeClr val="tx1"/>
              </a:solidFill>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祖传参数 </a:t>
            </a:r>
            <a:r>
              <a:rPr lang="en-US" altLang="zh-CN" dirty="0">
                <a:ea typeface="宋体" panose="02010600030101010101" pitchFamily="2" charset="-122"/>
                <a:sym typeface="+mn-ea"/>
              </a:rPr>
              <a:t>(</a:t>
            </a:r>
            <a:r>
              <a:rPr lang="en-US" altLang="zh-CN" dirty="0" err="1">
                <a:ea typeface="宋体" panose="02010600030101010101" pitchFamily="2" charset="-122"/>
                <a:sym typeface="+mn-ea"/>
              </a:rPr>
              <a:t>XGBoost</a:t>
            </a:r>
            <a:r>
              <a:rPr lang="en-US" altLang="zh-CN" dirty="0">
                <a:ea typeface="宋体" panose="02010600030101010101" pitchFamily="2" charset="-122"/>
                <a:sym typeface="+mn-ea"/>
              </a:rPr>
              <a:t>)</a:t>
            </a:r>
            <a:endParaRPr lang="zh-CN" altLang="zh-CN" dirty="0"/>
          </a:p>
        </p:txBody>
      </p:sp>
      <p:sp>
        <p:nvSpPr>
          <p:cNvPr id="164" name="Content Placeholder 2"/>
          <p:cNvSpPr txBox="1">
            <a:spLocks noGrp="1"/>
          </p:cNvSpPr>
          <p:nvPr>
            <p:ph type="body" idx="1"/>
          </p:nvPr>
        </p:nvSpPr>
        <p:spPr>
          <a:xfrm>
            <a:off x="601980" y="1266622"/>
            <a:ext cx="6075911" cy="4385434"/>
          </a:xfrm>
          <a:prstGeom prst="rect">
            <a:avLst/>
          </a:prstGeom>
        </p:spPr>
        <p:txBody>
          <a:bodyPr>
            <a:noAutofit/>
          </a:bodyPr>
          <a:lstStyle/>
          <a:p>
            <a:pPr marL="0" indent="0">
              <a:lnSpc>
                <a:spcPct val="150000"/>
              </a:lnSpc>
              <a:buNone/>
            </a:pPr>
            <a:r>
              <a:rPr lang="en-US" altLang="zh-CN" sz="1600" dirty="0" err="1">
                <a:solidFill>
                  <a:srgbClr val="FF0000"/>
                </a:solidFill>
              </a:rPr>
              <a:t>XGBoost</a:t>
            </a:r>
            <a:r>
              <a:rPr lang="zh-CN" altLang="en-US" sz="1600" dirty="0">
                <a:solidFill>
                  <a:srgbClr val="FF0000"/>
                </a:solidFill>
              </a:rPr>
              <a:t> </a:t>
            </a:r>
            <a:r>
              <a:rPr lang="en-US" altLang="zh-CN" sz="1600" dirty="0">
                <a:solidFill>
                  <a:srgbClr val="FF0000"/>
                </a:solidFill>
              </a:rPr>
              <a:t>VS</a:t>
            </a:r>
            <a:r>
              <a:rPr lang="zh-CN" altLang="en-US" sz="1600" dirty="0">
                <a:solidFill>
                  <a:srgbClr val="FF0000"/>
                </a:solidFill>
              </a:rPr>
              <a:t> </a:t>
            </a:r>
            <a:r>
              <a:rPr lang="en-US" altLang="zh-CN" sz="1600" dirty="0" err="1">
                <a:solidFill>
                  <a:srgbClr val="FF0000"/>
                </a:solidFill>
              </a:rPr>
              <a:t>LightGBM</a:t>
            </a:r>
            <a:endParaRPr lang="en-US" altLang="zh-CN" sz="1600" dirty="0">
              <a:solidFill>
                <a:srgbClr val="FF0000"/>
              </a:solidFill>
            </a:endParaRPr>
          </a:p>
          <a:p>
            <a:pPr marL="0" indent="0">
              <a:lnSpc>
                <a:spcPct val="150000"/>
              </a:lnSpc>
              <a:buNone/>
            </a:pPr>
            <a:r>
              <a:rPr lang="en-US" altLang="zh-CN" sz="1600" dirty="0" err="1">
                <a:solidFill>
                  <a:schemeClr val="tx1"/>
                </a:solidFill>
              </a:rPr>
              <a:t>XGBoost</a:t>
            </a:r>
            <a:r>
              <a:rPr lang="zh-CN" altLang="en-US" sz="1600" dirty="0">
                <a:solidFill>
                  <a:schemeClr val="tx1"/>
                </a:solidFill>
              </a:rPr>
              <a:t>效果相对</a:t>
            </a:r>
            <a:r>
              <a:rPr lang="en-US" altLang="zh-CN" sz="1600" dirty="0" err="1">
                <a:solidFill>
                  <a:schemeClr val="tx1"/>
                </a:solidFill>
              </a:rPr>
              <a:t>LightGBM</a:t>
            </a:r>
            <a:r>
              <a:rPr lang="zh-CN" altLang="en-US" sz="1600" dirty="0">
                <a:solidFill>
                  <a:schemeClr val="tx1"/>
                </a:solidFill>
              </a:rPr>
              <a:t>可能会好一些</a:t>
            </a:r>
            <a:endParaRPr lang="en-US" altLang="zh-CN" sz="1600" dirty="0">
              <a:solidFill>
                <a:schemeClr val="tx1"/>
              </a:solidFill>
            </a:endParaRPr>
          </a:p>
          <a:p>
            <a:pPr marL="0" indent="0">
              <a:lnSpc>
                <a:spcPct val="150000"/>
              </a:lnSpc>
              <a:buNone/>
            </a:pPr>
            <a:r>
              <a:rPr lang="en-US" altLang="zh-CN" sz="1600" dirty="0" err="1">
                <a:solidFill>
                  <a:schemeClr val="tx1"/>
                </a:solidFill>
              </a:rPr>
              <a:t>xgb</a:t>
            </a:r>
            <a:r>
              <a:rPr lang="en-US" altLang="zh-CN" sz="1600" dirty="0">
                <a:solidFill>
                  <a:schemeClr val="tx1"/>
                </a:solidFill>
              </a:rPr>
              <a:t> = </a:t>
            </a:r>
            <a:r>
              <a:rPr lang="en-US" altLang="zh-CN" sz="1600" dirty="0" err="1">
                <a:solidFill>
                  <a:schemeClr val="tx1"/>
                </a:solidFill>
              </a:rPr>
              <a:t>xgb.XGBClassifier</a:t>
            </a:r>
            <a:r>
              <a:rPr lang="en-US" altLang="zh-CN" sz="1600" dirty="0">
                <a:solidFill>
                  <a:schemeClr val="tx1"/>
                </a:solidFill>
              </a:rPr>
              <a:t>(</a:t>
            </a:r>
            <a:endParaRPr lang="en-US" altLang="zh-CN" sz="1600" dirty="0">
              <a:solidFill>
                <a:schemeClr val="tx1"/>
              </a:solidFill>
            </a:endParaRPr>
          </a:p>
          <a:p>
            <a:pPr marL="0" indent="0">
              <a:lnSpc>
                <a:spcPct val="150000"/>
              </a:lnSpc>
              <a:buNone/>
            </a:pPr>
            <a:r>
              <a:rPr lang="en-US" altLang="zh-CN" sz="1600" dirty="0">
                <a:solidFill>
                  <a:schemeClr val="tx1"/>
                </a:solidFill>
              </a:rPr>
              <a:t>            </a:t>
            </a:r>
            <a:r>
              <a:rPr lang="en-US" altLang="zh-CN" sz="1600" dirty="0" err="1">
                <a:solidFill>
                  <a:schemeClr val="tx1"/>
                </a:solidFill>
              </a:rPr>
              <a:t>max_depth</a:t>
            </a:r>
            <a:r>
              <a:rPr lang="en-US" altLang="zh-CN" sz="1600" dirty="0">
                <a:solidFill>
                  <a:schemeClr val="tx1"/>
                </a:solidFill>
              </a:rPr>
              <a:t>=6, </a:t>
            </a:r>
            <a:r>
              <a:rPr lang="en-US" altLang="zh-CN" sz="1600" dirty="0" err="1">
                <a:solidFill>
                  <a:schemeClr val="tx1"/>
                </a:solidFill>
              </a:rPr>
              <a:t>learning_rate</a:t>
            </a:r>
            <a:r>
              <a:rPr lang="en-US" altLang="zh-CN" sz="1600" dirty="0">
                <a:solidFill>
                  <a:schemeClr val="tx1"/>
                </a:solidFill>
              </a:rPr>
              <a:t>=0.05, </a:t>
            </a:r>
            <a:r>
              <a:rPr lang="en-US" altLang="zh-CN" sz="1600" dirty="0" err="1">
                <a:solidFill>
                  <a:schemeClr val="tx1"/>
                </a:solidFill>
              </a:rPr>
              <a:t>n_estimators</a:t>
            </a:r>
            <a:r>
              <a:rPr lang="en-US" altLang="zh-CN" sz="1600" dirty="0">
                <a:solidFill>
                  <a:schemeClr val="tx1"/>
                </a:solidFill>
              </a:rPr>
              <a:t>=2000, </a:t>
            </a:r>
            <a:endParaRPr lang="en-US" altLang="zh-CN" sz="1600" dirty="0">
              <a:solidFill>
                <a:schemeClr val="tx1"/>
              </a:solidFill>
            </a:endParaRPr>
          </a:p>
          <a:p>
            <a:pPr marL="0" indent="0">
              <a:lnSpc>
                <a:spcPct val="150000"/>
              </a:lnSpc>
              <a:buNone/>
            </a:pPr>
            <a:r>
              <a:rPr lang="en-US" altLang="zh-CN" sz="1600" dirty="0">
                <a:solidFill>
                  <a:schemeClr val="tx1"/>
                </a:solidFill>
              </a:rPr>
              <a:t>            objective='</a:t>
            </a:r>
            <a:r>
              <a:rPr lang="en-US" altLang="zh-CN" sz="1600" dirty="0" err="1">
                <a:solidFill>
                  <a:schemeClr val="tx1"/>
                </a:solidFill>
              </a:rPr>
              <a:t>binary:logistic</a:t>
            </a:r>
            <a:r>
              <a:rPr lang="en-US" altLang="zh-CN" sz="1600" dirty="0">
                <a:solidFill>
                  <a:schemeClr val="tx1"/>
                </a:solidFill>
              </a:rPr>
              <a:t>', </a:t>
            </a:r>
            <a:r>
              <a:rPr lang="en-US" altLang="zh-CN" sz="1600" dirty="0" err="1">
                <a:solidFill>
                  <a:schemeClr val="tx1"/>
                </a:solidFill>
              </a:rPr>
              <a:t>tree_method</a:t>
            </a:r>
            <a:r>
              <a:rPr lang="en-US" altLang="zh-CN" sz="1600" dirty="0">
                <a:solidFill>
                  <a:schemeClr val="tx1"/>
                </a:solidFill>
              </a:rPr>
              <a:t>='</a:t>
            </a:r>
            <a:r>
              <a:rPr lang="en-US" altLang="zh-CN" sz="1600" dirty="0" err="1">
                <a:solidFill>
                  <a:schemeClr val="tx1"/>
                </a:solidFill>
              </a:rPr>
              <a:t>gpu_hist</a:t>
            </a:r>
            <a:r>
              <a:rPr lang="en-US" altLang="zh-CN" sz="1600" dirty="0">
                <a:solidFill>
                  <a:schemeClr val="tx1"/>
                </a:solidFill>
              </a:rPr>
              <a:t>', </a:t>
            </a:r>
            <a:endParaRPr lang="en-US" altLang="zh-CN" sz="1600" dirty="0">
              <a:solidFill>
                <a:schemeClr val="tx1"/>
              </a:solidFill>
            </a:endParaRPr>
          </a:p>
          <a:p>
            <a:pPr marL="0" indent="0">
              <a:lnSpc>
                <a:spcPct val="150000"/>
              </a:lnSpc>
              <a:buNone/>
            </a:pPr>
            <a:r>
              <a:rPr lang="en-US" altLang="zh-CN" sz="1600" dirty="0">
                <a:solidFill>
                  <a:schemeClr val="tx1"/>
                </a:solidFill>
              </a:rPr>
              <a:t>            subsample=0.8, </a:t>
            </a:r>
            <a:r>
              <a:rPr lang="en-US" altLang="zh-CN" sz="1600" dirty="0" err="1">
                <a:solidFill>
                  <a:schemeClr val="tx1"/>
                </a:solidFill>
              </a:rPr>
              <a:t>colsample_bytree</a:t>
            </a:r>
            <a:r>
              <a:rPr lang="en-US" altLang="zh-CN" sz="1600" dirty="0">
                <a:solidFill>
                  <a:schemeClr val="tx1"/>
                </a:solidFill>
              </a:rPr>
              <a:t>=0.8, </a:t>
            </a:r>
            <a:endParaRPr lang="en-US" altLang="zh-CN" sz="1600" dirty="0">
              <a:solidFill>
                <a:schemeClr val="tx1"/>
              </a:solidFill>
            </a:endParaRPr>
          </a:p>
          <a:p>
            <a:pPr marL="0" indent="0">
              <a:lnSpc>
                <a:spcPct val="150000"/>
              </a:lnSpc>
              <a:buNone/>
            </a:pPr>
            <a:r>
              <a:rPr lang="en-US" altLang="zh-CN" sz="1600" dirty="0">
                <a:solidFill>
                  <a:schemeClr val="tx1"/>
                </a:solidFill>
              </a:rPr>
              <a:t>            </a:t>
            </a:r>
            <a:r>
              <a:rPr lang="en-US" altLang="zh-CN" sz="1600" dirty="0" err="1">
                <a:solidFill>
                  <a:schemeClr val="tx1"/>
                </a:solidFill>
              </a:rPr>
              <a:t>min_child_samples</a:t>
            </a:r>
            <a:r>
              <a:rPr lang="en-US" altLang="zh-CN" sz="1600" dirty="0">
                <a:solidFill>
                  <a:schemeClr val="tx1"/>
                </a:solidFill>
              </a:rPr>
              <a:t>=3, </a:t>
            </a:r>
            <a:r>
              <a:rPr lang="en-US" altLang="zh-CN" sz="1600" dirty="0" err="1">
                <a:solidFill>
                  <a:schemeClr val="tx1"/>
                </a:solidFill>
              </a:rPr>
              <a:t>eval_metric</a:t>
            </a:r>
            <a:r>
              <a:rPr lang="en-US" altLang="zh-CN" sz="1600" dirty="0">
                <a:solidFill>
                  <a:schemeClr val="tx1"/>
                </a:solidFill>
              </a:rPr>
              <a:t>='</a:t>
            </a:r>
            <a:r>
              <a:rPr lang="en-US" altLang="zh-CN" sz="1600" dirty="0" err="1">
                <a:solidFill>
                  <a:schemeClr val="tx1"/>
                </a:solidFill>
              </a:rPr>
              <a:t>auc</a:t>
            </a:r>
            <a:r>
              <a:rPr lang="en-US" altLang="zh-CN" sz="1600" dirty="0">
                <a:solidFill>
                  <a:schemeClr val="tx1"/>
                </a:solidFill>
              </a:rPr>
              <a:t>', </a:t>
            </a:r>
            <a:r>
              <a:rPr lang="en-US" altLang="zh-CN" sz="1600" dirty="0" err="1">
                <a:solidFill>
                  <a:schemeClr val="tx1"/>
                </a:solidFill>
              </a:rPr>
              <a:t>reg_lambda</a:t>
            </a:r>
            <a:r>
              <a:rPr lang="en-US" altLang="zh-CN" sz="1600" dirty="0">
                <a:solidFill>
                  <a:schemeClr val="tx1"/>
                </a:solidFill>
              </a:rPr>
              <a:t>=0.5</a:t>
            </a:r>
            <a:endParaRPr lang="en-US" altLang="zh-CN" sz="1600" dirty="0">
              <a:solidFill>
                <a:schemeClr val="tx1"/>
              </a:solidFill>
            </a:endParaRPr>
          </a:p>
          <a:p>
            <a:pPr marL="0" indent="0">
              <a:lnSpc>
                <a:spcPct val="150000"/>
              </a:lnSpc>
              <a:buNone/>
            </a:pPr>
            <a:r>
              <a:rPr lang="en-US" altLang="zh-CN" sz="1600" dirty="0">
                <a:solidFill>
                  <a:schemeClr val="tx1"/>
                </a:solidFill>
              </a:rPr>
              <a:t>        )</a:t>
            </a:r>
            <a:endParaRPr lang="en-US" altLang="zh-CN" sz="1600" dirty="0">
              <a:solidFill>
                <a:schemeClr val="tx1"/>
              </a:solidFill>
            </a:endParaRPr>
          </a:p>
        </p:txBody>
      </p:sp>
      <p:sp>
        <p:nvSpPr>
          <p:cNvPr id="5" name="Content Placeholder 2"/>
          <p:cNvSpPr txBox="1"/>
          <p:nvPr/>
        </p:nvSpPr>
        <p:spPr>
          <a:xfrm>
            <a:off x="6211626" y="1266622"/>
            <a:ext cx="5732559" cy="4822754"/>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1800" dirty="0"/>
          </a:p>
        </p:txBody>
      </p:sp>
      <p:sp>
        <p:nvSpPr>
          <p:cNvPr id="6" name="Content Placeholder 2"/>
          <p:cNvSpPr txBox="1"/>
          <p:nvPr/>
        </p:nvSpPr>
        <p:spPr>
          <a:xfrm>
            <a:off x="6273083" y="1236283"/>
            <a:ext cx="5846873" cy="4385434"/>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Font typeface="Arial" panose="020B0604020202020204"/>
              <a:buNone/>
            </a:pPr>
            <a:r>
              <a:rPr lang="en-US" altLang="zh-CN" sz="1600" dirty="0" err="1">
                <a:solidFill>
                  <a:schemeClr val="tx1"/>
                </a:solidFill>
              </a:rPr>
              <a:t>max_depth</a:t>
            </a:r>
            <a:r>
              <a:rPr lang="en-US" altLang="zh-CN" sz="1600" dirty="0">
                <a:solidFill>
                  <a:schemeClr val="tx1"/>
                </a:solidFill>
              </a:rPr>
              <a:t> </a:t>
            </a:r>
            <a:r>
              <a:rPr lang="zh-CN" altLang="en-US" sz="1600" dirty="0">
                <a:solidFill>
                  <a:schemeClr val="tx1"/>
                </a:solidFill>
              </a:rPr>
              <a:t>，树的最大深度</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learning_rate</a:t>
            </a:r>
            <a:r>
              <a:rPr lang="en-US" altLang="zh-CN" sz="1600" dirty="0">
                <a:solidFill>
                  <a:schemeClr val="tx1"/>
                </a:solidFill>
              </a:rPr>
              <a:t>, </a:t>
            </a:r>
            <a:r>
              <a:rPr lang="zh-CN" altLang="en-US" sz="1600" dirty="0">
                <a:solidFill>
                  <a:schemeClr val="tx1"/>
                </a:solidFill>
              </a:rPr>
              <a:t>学习率</a:t>
            </a:r>
            <a:endParaRPr lang="en-US" altLang="zh-CN"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reg_lambda</a:t>
            </a:r>
            <a:r>
              <a:rPr lang="zh-CN" altLang="en-US" sz="1600" dirty="0">
                <a:solidFill>
                  <a:schemeClr val="tx1"/>
                </a:solidFill>
              </a:rPr>
              <a:t>，</a:t>
            </a:r>
            <a:r>
              <a:rPr lang="en-US" altLang="zh-CN" sz="1600" dirty="0">
                <a:solidFill>
                  <a:schemeClr val="tx1"/>
                </a:solidFill>
              </a:rPr>
              <a:t>L2</a:t>
            </a:r>
            <a:r>
              <a:rPr lang="zh-CN" altLang="en-US" sz="1600" dirty="0">
                <a:solidFill>
                  <a:schemeClr val="tx1"/>
                </a:solidFill>
              </a:rPr>
              <a:t>正则化系数</a:t>
            </a:r>
            <a:endParaRPr lang="en-US" altLang="zh-CN" sz="1600" dirty="0">
              <a:solidFill>
                <a:schemeClr val="tx1"/>
              </a:solidFill>
            </a:endParaRPr>
          </a:p>
          <a:p>
            <a:pPr marL="0" indent="0">
              <a:lnSpc>
                <a:spcPct val="150000"/>
              </a:lnSpc>
              <a:buNone/>
            </a:pPr>
            <a:r>
              <a:rPr lang="en-US" altLang="zh-CN" sz="1600" dirty="0" err="1">
                <a:solidFill>
                  <a:schemeClr val="tx1"/>
                </a:solidFill>
              </a:rPr>
              <a:t>n_estimators</a:t>
            </a:r>
            <a:r>
              <a:rPr lang="zh-CN" altLang="en-US" sz="1600" dirty="0">
                <a:solidFill>
                  <a:schemeClr val="tx1"/>
                </a:solidFill>
              </a:rPr>
              <a:t>，树的个数，相当于训练的轮数</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objective</a:t>
            </a:r>
            <a:r>
              <a:rPr lang="zh-CN" altLang="en-US" sz="1600" dirty="0">
                <a:solidFill>
                  <a:schemeClr val="tx1"/>
                </a:solidFill>
              </a:rPr>
              <a:t>，目标函数</a:t>
            </a:r>
            <a:r>
              <a:rPr lang="en-US" altLang="zh-CN" sz="1600" dirty="0">
                <a:solidFill>
                  <a:schemeClr val="tx1"/>
                </a:solidFill>
              </a:rPr>
              <a:t>, </a:t>
            </a:r>
            <a:r>
              <a:rPr lang="en-US" altLang="zh-CN" sz="1600" dirty="0" err="1">
                <a:solidFill>
                  <a:schemeClr val="tx1"/>
                </a:solidFill>
              </a:rPr>
              <a:t>binary:logistic</a:t>
            </a:r>
            <a:r>
              <a:rPr lang="en-US" altLang="zh-CN" sz="1600" dirty="0">
                <a:solidFill>
                  <a:schemeClr val="tx1"/>
                </a:solidFill>
              </a:rPr>
              <a:t> </a:t>
            </a:r>
            <a:r>
              <a:rPr lang="zh-CN" altLang="en-US" sz="1600" dirty="0">
                <a:solidFill>
                  <a:schemeClr val="tx1"/>
                </a:solidFill>
              </a:rPr>
              <a:t>用于二分类任务</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tree_method</a:t>
            </a:r>
            <a:r>
              <a:rPr lang="en-US" altLang="zh-CN" sz="1600" dirty="0">
                <a:solidFill>
                  <a:schemeClr val="tx1"/>
                </a:solidFill>
              </a:rPr>
              <a:t>, </a:t>
            </a:r>
            <a:r>
              <a:rPr lang="zh-CN" altLang="en-US" sz="1600" dirty="0">
                <a:solidFill>
                  <a:schemeClr val="tx1"/>
                </a:solidFill>
              </a:rPr>
              <a:t>使用功能的树的构建方法，</a:t>
            </a:r>
            <a:r>
              <a:rPr lang="en-US" altLang="zh-CN" sz="1600" dirty="0">
                <a:solidFill>
                  <a:schemeClr val="tx1"/>
                </a:solidFill>
              </a:rPr>
              <a:t>hist</a:t>
            </a:r>
            <a:r>
              <a:rPr lang="zh-CN" altLang="en-US" sz="1600" dirty="0">
                <a:solidFill>
                  <a:schemeClr val="tx1"/>
                </a:solidFill>
              </a:rPr>
              <a:t>代表使用直方图优化的近似贪婪算法</a:t>
            </a:r>
            <a:endParaRPr lang="en-US" altLang="zh-CN" sz="1600" dirty="0">
              <a:solidFill>
                <a:schemeClr val="tx1"/>
              </a:solidFill>
            </a:endParaRPr>
          </a:p>
          <a:p>
            <a:pPr marL="0" indent="0">
              <a:lnSpc>
                <a:spcPct val="150000"/>
              </a:lnSpc>
              <a:buFont typeface="Arial" panose="020B0604020202020204"/>
              <a:buNone/>
            </a:pPr>
            <a:r>
              <a:rPr lang="en-US" altLang="zh-CN" sz="1600" dirty="0">
                <a:solidFill>
                  <a:schemeClr val="tx1"/>
                </a:solidFill>
              </a:rPr>
              <a:t>subsample</a:t>
            </a:r>
            <a:r>
              <a:rPr lang="zh-CN" altLang="en-US" sz="1600" dirty="0">
                <a:solidFill>
                  <a:schemeClr val="tx1"/>
                </a:solidFill>
              </a:rPr>
              <a:t>，训练样本采样率（行采样）</a:t>
            </a:r>
            <a:endParaRPr lang="zh-CN" altLang="en-US" sz="1600" dirty="0">
              <a:solidFill>
                <a:schemeClr val="tx1"/>
              </a:solidFill>
            </a:endParaRPr>
          </a:p>
          <a:p>
            <a:pPr marL="0" indent="0">
              <a:lnSpc>
                <a:spcPct val="150000"/>
              </a:lnSpc>
              <a:buFont typeface="Arial" panose="020B0604020202020204"/>
              <a:buNone/>
            </a:pPr>
            <a:r>
              <a:rPr lang="en-US" altLang="zh-CN" sz="1600" dirty="0" err="1">
                <a:solidFill>
                  <a:schemeClr val="tx1"/>
                </a:solidFill>
              </a:rPr>
              <a:t>colsample_bytree</a:t>
            </a:r>
            <a:r>
              <a:rPr lang="zh-CN" altLang="en-US" sz="1600" dirty="0">
                <a:solidFill>
                  <a:schemeClr val="tx1"/>
                </a:solidFill>
              </a:rPr>
              <a:t>，训练特征采样率（列采样）</a:t>
            </a:r>
            <a:endParaRPr lang="en-US" altLang="zh-CN" sz="1600" dirty="0">
              <a:solidFill>
                <a:schemeClr val="tx1"/>
              </a:solidFill>
            </a:endParaRPr>
          </a:p>
          <a:p>
            <a:pPr marL="0" indent="0">
              <a:lnSpc>
                <a:spcPct val="150000"/>
              </a:lnSpc>
              <a:buFont typeface="Arial" panose="020B0604020202020204"/>
              <a:buNone/>
            </a:pPr>
            <a:endParaRPr lang="zh-CN" altLang="en-US" sz="1600" dirty="0">
              <a:solidFill>
                <a:schemeClr val="tx1"/>
              </a:solidFill>
            </a:endParaRPr>
          </a:p>
        </p:txBody>
      </p:sp>
      <p:sp>
        <p:nvSpPr>
          <p:cNvPr id="7" name="文本框 6"/>
          <p:cNvSpPr txBox="1"/>
          <p:nvPr/>
        </p:nvSpPr>
        <p:spPr>
          <a:xfrm>
            <a:off x="6211626" y="5972690"/>
            <a:ext cx="5732559"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1800" dirty="0">
                <a:solidFill>
                  <a:schemeClr val="tx1"/>
                </a:solidFill>
              </a:rPr>
              <a:t>subsample, </a:t>
            </a:r>
            <a:r>
              <a:rPr lang="en-US" altLang="zh-CN" sz="1800" dirty="0" err="1">
                <a:solidFill>
                  <a:schemeClr val="tx1"/>
                </a:solidFill>
              </a:rPr>
              <a:t>colsample_bytree</a:t>
            </a:r>
            <a:r>
              <a:rPr lang="zh-CN" altLang="en-US" sz="1800" dirty="0">
                <a:solidFill>
                  <a:schemeClr val="tx1"/>
                </a:solidFill>
              </a:rPr>
              <a:t>是个值得调参的参数，</a:t>
            </a:r>
            <a:endParaRPr lang="en-US" altLang="zh-CN" sz="1800" dirty="0">
              <a:solidFill>
                <a:schemeClr val="tx1"/>
              </a:solidFill>
            </a:endParaRPr>
          </a:p>
          <a:p>
            <a:r>
              <a:rPr lang="zh-CN" altLang="en-US" sz="1800" dirty="0">
                <a:solidFill>
                  <a:schemeClr val="tx1"/>
                </a:solidFill>
              </a:rPr>
              <a:t>典型的取值为</a:t>
            </a:r>
            <a:r>
              <a:rPr lang="en-US" altLang="zh-CN" sz="1800" dirty="0">
                <a:solidFill>
                  <a:schemeClr val="tx1"/>
                </a:solidFill>
              </a:rPr>
              <a:t>0.5-0.9</a:t>
            </a:r>
            <a:r>
              <a:rPr lang="zh-CN" altLang="en-US" sz="1800" dirty="0">
                <a:solidFill>
                  <a:schemeClr val="tx1"/>
                </a:solidFill>
              </a:rPr>
              <a:t>（取</a:t>
            </a:r>
            <a:r>
              <a:rPr lang="en-US" altLang="zh-CN" sz="1800" dirty="0">
                <a:solidFill>
                  <a:schemeClr val="tx1"/>
                </a:solidFill>
              </a:rPr>
              <a:t>0</a:t>
            </a:r>
            <a:r>
              <a:rPr lang="en-US" altLang="zh-CN" dirty="0">
                <a:solidFill>
                  <a:schemeClr val="tx1"/>
                </a:solidFill>
              </a:rPr>
              <a:t>.</a:t>
            </a:r>
            <a:r>
              <a:rPr lang="en-US" altLang="zh-CN" sz="1800" dirty="0">
                <a:solidFill>
                  <a:schemeClr val="tx1"/>
                </a:solidFill>
              </a:rPr>
              <a:t>7</a:t>
            </a:r>
            <a:r>
              <a:rPr lang="zh-CN" altLang="en-US" sz="1800" dirty="0">
                <a:solidFill>
                  <a:schemeClr val="tx1"/>
                </a:solidFill>
              </a:rPr>
              <a:t>效果</a:t>
            </a:r>
            <a:r>
              <a:rPr lang="zh-CN" altLang="en-US" dirty="0">
                <a:solidFill>
                  <a:schemeClr val="tx1"/>
                </a:solidFill>
              </a:rPr>
              <a:t>可能更好）</a:t>
            </a:r>
            <a:endParaRPr lang="zh-CN" altLang="en-US" dirty="0"/>
          </a:p>
        </p:txBody>
      </p:sp>
      <p:sp>
        <p:nvSpPr>
          <p:cNvPr id="3" name="箭头: 下 2"/>
          <p:cNvSpPr/>
          <p:nvPr/>
        </p:nvSpPr>
        <p:spPr>
          <a:xfrm>
            <a:off x="8490065" y="5621717"/>
            <a:ext cx="410095" cy="413323"/>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59582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altLang="en-US" sz="1600" dirty="0">
                <a:ea typeface="宋体" panose="02010600030101010101" pitchFamily="2" charset="-122"/>
                <a:sym typeface="+mn-ea"/>
              </a:rPr>
              <a:t>算法：</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俄罗斯</a:t>
            </a:r>
            <a:r>
              <a:rPr lang="zh-CN" sz="1600" dirty="0">
                <a:ea typeface="宋体" panose="02010600030101010101" pitchFamily="2" charset="-122"/>
                <a:sym typeface="+mn-ea"/>
              </a:rPr>
              <a:t>科技公司</a:t>
            </a:r>
            <a:r>
              <a:rPr sz="1600" dirty="0">
                <a:ea typeface="宋体" panose="02010600030101010101" pitchFamily="2" charset="-122"/>
                <a:sym typeface="+mn-ea"/>
              </a:rPr>
              <a:t>Yandex开源的机器学习库</a:t>
            </a:r>
            <a:r>
              <a:rPr lang="zh-CN" sz="1600" dirty="0">
                <a:ea typeface="宋体" panose="02010600030101010101" pitchFamily="2" charset="-122"/>
                <a:sym typeface="+mn-ea"/>
              </a:rPr>
              <a:t>（</a:t>
            </a:r>
            <a:r>
              <a:rPr sz="1600" dirty="0">
                <a:ea typeface="宋体" panose="02010600030101010101" pitchFamily="2" charset="-122"/>
                <a:sym typeface="+mn-ea"/>
              </a:rPr>
              <a:t>2017年</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https://arxiv.org/pdf/1706.09516.pdf</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CatBoost </a:t>
            </a:r>
            <a:r>
              <a:rPr lang="en-US" sz="1600" dirty="0">
                <a:ea typeface="宋体" panose="02010600030101010101" pitchFamily="2" charset="-122"/>
                <a:sym typeface="+mn-ea"/>
              </a:rPr>
              <a:t>= C</a:t>
            </a:r>
            <a:r>
              <a:rPr sz="1600" dirty="0">
                <a:ea typeface="宋体" panose="02010600030101010101" pitchFamily="2" charset="-122"/>
                <a:sym typeface="+mn-ea"/>
              </a:rPr>
              <a:t>atgorical </a:t>
            </a:r>
            <a:r>
              <a:rPr lang="en-US" sz="1600" dirty="0">
                <a:ea typeface="宋体" panose="02010600030101010101" pitchFamily="2" charset="-122"/>
                <a:sym typeface="+mn-ea"/>
              </a:rPr>
              <a:t>+ B</a:t>
            </a:r>
            <a:r>
              <a:rPr sz="1600" dirty="0">
                <a:ea typeface="宋体" panose="02010600030101010101" pitchFamily="2" charset="-122"/>
                <a:sym typeface="+mn-ea"/>
              </a:rPr>
              <a:t>oost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高效</a:t>
            </a:r>
            <a:r>
              <a:rPr lang="zh-CN" sz="1600" dirty="0">
                <a:ea typeface="宋体" panose="02010600030101010101" pitchFamily="2" charset="-122"/>
                <a:sym typeface="+mn-ea"/>
              </a:rPr>
              <a:t>的</a:t>
            </a:r>
            <a:r>
              <a:rPr sz="1600" dirty="0">
                <a:ea typeface="宋体" panose="02010600030101010101" pitchFamily="2" charset="-122"/>
                <a:sym typeface="+mn-ea"/>
              </a:rPr>
              <a:t>处理</a:t>
            </a:r>
            <a:r>
              <a:rPr lang="zh-CN" sz="1600" dirty="0">
                <a:ea typeface="宋体" panose="02010600030101010101" pitchFamily="2" charset="-122"/>
                <a:sym typeface="+mn-ea"/>
              </a:rPr>
              <a:t>分类</a:t>
            </a:r>
            <a:r>
              <a:rPr sz="1600" dirty="0">
                <a:ea typeface="宋体" panose="02010600030101010101" pitchFamily="2" charset="-122"/>
                <a:sym typeface="+mn-ea"/>
              </a:rPr>
              <a:t>特征</a:t>
            </a:r>
            <a:r>
              <a:rPr lang="zh-CN" sz="1600" dirty="0">
                <a:ea typeface="宋体" panose="02010600030101010101" pitchFamily="2" charset="-122"/>
                <a:sym typeface="+mn-ea"/>
              </a:rPr>
              <a:t>（</a:t>
            </a:r>
            <a:r>
              <a:rPr sz="1600" dirty="0">
                <a:ea typeface="宋体" panose="02010600030101010101" pitchFamily="2" charset="-122"/>
                <a:sym typeface="+mn-ea"/>
              </a:rPr>
              <a:t>categorical features</a:t>
            </a:r>
            <a:r>
              <a:rPr lang="zh-CN" sz="1600" dirty="0">
                <a:ea typeface="宋体" panose="02010600030101010101" pitchFamily="2" charset="-122"/>
                <a:sym typeface="+mn-ea"/>
              </a:rPr>
              <a:t>）</a:t>
            </a:r>
            <a:r>
              <a:rPr sz="1600" dirty="0">
                <a:ea typeface="宋体" panose="02010600030101010101" pitchFamily="2" charset="-122"/>
                <a:sym typeface="+mn-ea"/>
              </a:rPr>
              <a:t>，首先对</a:t>
            </a:r>
            <a:r>
              <a:rPr lang="zh-CN" sz="1600" dirty="0">
                <a:ea typeface="宋体" panose="02010600030101010101" pitchFamily="2" charset="-122"/>
                <a:sym typeface="+mn-ea"/>
              </a:rPr>
              <a:t>分类特征</a:t>
            </a:r>
            <a:r>
              <a:rPr sz="1600" dirty="0">
                <a:ea typeface="宋体" panose="02010600030101010101" pitchFamily="2" charset="-122"/>
                <a:sym typeface="+mn-ea"/>
              </a:rPr>
              <a:t>做统计，计算某个</a:t>
            </a:r>
            <a:r>
              <a:rPr lang="zh-CN" sz="1600" dirty="0">
                <a:ea typeface="宋体" panose="02010600030101010101" pitchFamily="2" charset="-122"/>
                <a:sym typeface="+mn-ea"/>
              </a:rPr>
              <a:t>分类</a:t>
            </a:r>
            <a:r>
              <a:rPr sz="1600" dirty="0">
                <a:ea typeface="宋体" panose="02010600030101010101" pitchFamily="2" charset="-122"/>
                <a:sym typeface="+mn-ea"/>
              </a:rPr>
              <a:t>特征（category）出现的频率，</a:t>
            </a:r>
            <a:r>
              <a:rPr lang="zh-CN" sz="1600" dirty="0">
                <a:ea typeface="宋体" panose="02010600030101010101" pitchFamily="2" charset="-122"/>
                <a:sym typeface="+mn-ea"/>
              </a:rPr>
              <a:t>然后</a:t>
            </a:r>
            <a:r>
              <a:rPr sz="1600" dirty="0">
                <a:ea typeface="宋体" panose="02010600030101010101" pitchFamily="2" charset="-122"/>
                <a:sym typeface="+mn-ea"/>
              </a:rPr>
              <a:t>加上超参数，生成新的数值型特征（numerical features）</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同时</a:t>
            </a:r>
            <a:r>
              <a:rPr sz="1600" dirty="0">
                <a:ea typeface="宋体" panose="02010600030101010101" pitchFamily="2" charset="-122"/>
                <a:sym typeface="+mn-ea"/>
              </a:rPr>
              <a:t>使用组合类别特征，丰富了特征维度</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采用的</a:t>
            </a:r>
            <a:r>
              <a:rPr sz="1600" dirty="0">
                <a:ea typeface="宋体" panose="02010600030101010101" pitchFamily="2" charset="-122"/>
                <a:sym typeface="+mn-ea"/>
              </a:rPr>
              <a:t>基模型是对称决策树，算法的参数少、支持</a:t>
            </a:r>
            <a:r>
              <a:rPr lang="zh-CN" sz="1600" dirty="0">
                <a:ea typeface="宋体" panose="02010600030101010101" pitchFamily="2" charset="-122"/>
                <a:sym typeface="+mn-ea"/>
              </a:rPr>
              <a:t>分类</a:t>
            </a:r>
            <a:r>
              <a:rPr sz="1600" dirty="0">
                <a:ea typeface="宋体" panose="02010600030101010101" pitchFamily="2" charset="-122"/>
                <a:sym typeface="+mn-ea"/>
              </a:rPr>
              <a:t>变量</a:t>
            </a:r>
            <a:r>
              <a:rPr lang="zh-CN" sz="1600" dirty="0">
                <a:ea typeface="宋体" panose="02010600030101010101" pitchFamily="2" charset="-122"/>
                <a:sym typeface="+mn-ea"/>
              </a:rPr>
              <a:t>，通过可以防止</a:t>
            </a:r>
            <a:r>
              <a:rPr sz="1600" dirty="0">
                <a:ea typeface="宋体" panose="02010600030101010101" pitchFamily="2" charset="-122"/>
                <a:sym typeface="+mn-ea"/>
              </a:rPr>
              <a:t>过拟合</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566660" y="2724785"/>
            <a:ext cx="2962275" cy="967105"/>
          </a:xfrm>
          <a:prstGeom prst="rect">
            <a:avLst/>
          </a:prstGeom>
        </p:spPr>
      </p:pic>
    </p:spTree>
    <p:custDataLst>
      <p:tags r:id="rId2"/>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79755" y="1452245"/>
            <a:ext cx="48088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sz="1600" dirty="0">
                <a:ea typeface="宋体" panose="02010600030101010101" pitchFamily="2" charset="-122"/>
                <a:sym typeface="+mn-ea"/>
              </a:rPr>
              <a:t>，</a:t>
            </a:r>
            <a:r>
              <a:rPr lang="en-US" altLang="zh-CN" sz="1600" dirty="0">
                <a:ea typeface="宋体" panose="02010600030101010101" pitchFamily="2" charset="-122"/>
                <a:sym typeface="+mn-ea"/>
              </a:rPr>
              <a:t>LightGBM</a:t>
            </a:r>
            <a:r>
              <a:rPr lang="zh-CN" sz="1600" dirty="0">
                <a:ea typeface="宋体" panose="02010600030101010101" pitchFamily="2" charset="-122"/>
                <a:sym typeface="+mn-ea"/>
              </a:rPr>
              <a:t>，</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对比：</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2015 年航班延误</a:t>
            </a:r>
            <a:r>
              <a:rPr lang="zh-CN" sz="1600" dirty="0">
                <a:ea typeface="宋体" panose="02010600030101010101" pitchFamily="2" charset="-122"/>
                <a:sym typeface="+mn-ea"/>
              </a:rPr>
              <a:t>数据，</a:t>
            </a:r>
            <a:r>
              <a:rPr sz="1600" dirty="0">
                <a:ea typeface="宋体" panose="02010600030101010101" pitchFamily="2" charset="-122"/>
                <a:sym typeface="+mn-ea"/>
              </a:rPr>
              <a:t>包含分类和数值变量</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https://www.kaggle.com/usdot/flight-delays/data</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一共有约 500 万条记录，</a:t>
            </a:r>
            <a:r>
              <a:rPr lang="zh-CN" sz="1600" dirty="0">
                <a:ea typeface="宋体" panose="02010600030101010101" pitchFamily="2" charset="-122"/>
                <a:sym typeface="+mn-ea"/>
              </a:rPr>
              <a:t>使用</a:t>
            </a:r>
            <a:r>
              <a:rPr lang="en-US" altLang="zh-CN" sz="1600" dirty="0">
                <a:ea typeface="宋体" panose="02010600030101010101" pitchFamily="2" charset="-122"/>
                <a:sym typeface="+mn-ea"/>
              </a:rPr>
              <a:t>10%</a:t>
            </a:r>
            <a:r>
              <a:rPr lang="zh-CN" altLang="en-US" sz="1600" dirty="0">
                <a:ea typeface="宋体" panose="02010600030101010101" pitchFamily="2" charset="-122"/>
                <a:sym typeface="+mn-ea"/>
              </a:rPr>
              <a:t>的数据，即</a:t>
            </a:r>
            <a:r>
              <a:rPr lang="en-US" altLang="zh-CN" sz="1600" dirty="0">
                <a:ea typeface="宋体" panose="02010600030101010101" pitchFamily="2" charset="-122"/>
                <a:sym typeface="+mn-ea"/>
              </a:rPr>
              <a:t>50</a:t>
            </a:r>
            <a:r>
              <a:rPr lang="zh-CN" altLang="en-US" sz="1600" dirty="0">
                <a:ea typeface="宋体" panose="02010600030101010101" pitchFamily="2" charset="-122"/>
                <a:sym typeface="+mn-ea"/>
              </a:rPr>
              <a:t>条记录</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CatBoost 过拟合程度最小</a:t>
            </a:r>
            <a:r>
              <a:rPr lang="zh-CN" sz="1600" dirty="0">
                <a:ea typeface="宋体" panose="02010600030101010101" pitchFamily="2" charset="-122"/>
                <a:sym typeface="+mn-ea"/>
              </a:rPr>
              <a:t>，</a:t>
            </a:r>
            <a:r>
              <a:rPr sz="1600" dirty="0">
                <a:ea typeface="宋体" panose="02010600030101010101" pitchFamily="2" charset="-122"/>
                <a:sym typeface="+mn-ea"/>
              </a:rPr>
              <a:t>在测试集上准确度最高0.816</a:t>
            </a:r>
            <a:r>
              <a:rPr lang="zh-CN" sz="1600" dirty="0">
                <a:ea typeface="宋体" panose="02010600030101010101" pitchFamily="2" charset="-122"/>
                <a:sym typeface="+mn-ea"/>
              </a:rPr>
              <a:t>，同时预测用时最短，但</a:t>
            </a:r>
            <a:r>
              <a:rPr sz="1600" dirty="0">
                <a:ea typeface="宋体" panose="02010600030101010101" pitchFamily="2" charset="-122"/>
                <a:sym typeface="+mn-ea"/>
              </a:rPr>
              <a:t>这个表现仅仅在有分类特征，而且调节了</a:t>
            </a:r>
            <a:r>
              <a:rPr lang="en-US" sz="1600" dirty="0">
                <a:ea typeface="宋体" panose="02010600030101010101" pitchFamily="2" charset="-122"/>
                <a:sym typeface="+mn-ea"/>
              </a:rPr>
              <a:t>one-hot</a:t>
            </a:r>
            <a:r>
              <a:rPr sz="1600" dirty="0">
                <a:ea typeface="宋体" panose="02010600030101010101" pitchFamily="2" charset="-122"/>
                <a:sym typeface="+mn-ea"/>
              </a:rPr>
              <a:t>最大量时才会出现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如果不利用 CatBoost 算法在这些特征上的优势，表现效果就会变成最差</a:t>
            </a:r>
            <a:r>
              <a:rPr lang="zh-CN" sz="1600" dirty="0">
                <a:ea typeface="宋体" panose="02010600030101010101" pitchFamily="2" charset="-122"/>
                <a:sym typeface="+mn-ea"/>
              </a:rPr>
              <a:t>，</a:t>
            </a:r>
            <a:r>
              <a:rPr lang="en-US" altLang="zh-CN" sz="1600" dirty="0">
                <a:ea typeface="宋体" panose="02010600030101010101" pitchFamily="2" charset="-122"/>
                <a:sym typeface="+mn-ea"/>
              </a:rPr>
              <a:t>AUC </a:t>
            </a:r>
            <a:r>
              <a:rPr sz="1600" dirty="0">
                <a:ea typeface="宋体" panose="02010600030101010101" pitchFamily="2" charset="-122"/>
                <a:sym typeface="+mn-ea"/>
              </a:rPr>
              <a:t>0.752 </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使用</a:t>
            </a:r>
            <a:r>
              <a:rPr lang="en-US" altLang="zh-CN" sz="1600" dirty="0">
                <a:ea typeface="宋体" panose="02010600030101010101" pitchFamily="2" charset="-122"/>
                <a:sym typeface="+mn-ea"/>
              </a:rPr>
              <a:t>CatBoost</a:t>
            </a:r>
            <a:r>
              <a:rPr lang="zh-CN" altLang="zh-CN" sz="1600" dirty="0">
                <a:ea typeface="宋体" panose="02010600030101010101" pitchFamily="2" charset="-122"/>
                <a:sym typeface="+mn-ea"/>
              </a:rPr>
              <a:t>需要</a:t>
            </a:r>
            <a:r>
              <a:rPr sz="1600" dirty="0">
                <a:ea typeface="宋体" panose="02010600030101010101" pitchFamily="2" charset="-122"/>
                <a:sym typeface="+mn-ea"/>
              </a:rPr>
              <a:t>数据中包含分类变量，同时适当地调节这些变量时， 才会表现</a:t>
            </a:r>
            <a:r>
              <a:rPr lang="zh-CN" sz="1600" dirty="0">
                <a:ea typeface="宋体" panose="02010600030101010101" pitchFamily="2" charset="-122"/>
                <a:sym typeface="+mn-ea"/>
              </a:rPr>
              <a:t>不错</a:t>
            </a: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4" name="表格 3"/>
          <p:cNvGraphicFramePr/>
          <p:nvPr>
            <p:custDataLst>
              <p:tags r:id="rId1"/>
            </p:custDataLst>
          </p:nvPr>
        </p:nvGraphicFramePr>
        <p:xfrm>
          <a:off x="5336540" y="1773555"/>
          <a:ext cx="6750685" cy="3563620"/>
        </p:xfrm>
        <a:graphic>
          <a:graphicData uri="http://schemas.openxmlformats.org/drawingml/2006/table">
            <a:tbl>
              <a:tblPr firstRow="1" bandRow="1">
                <a:tableStyleId>{5C22544A-7EE6-4342-B048-85BDC9FD1C3A}</a:tableStyleId>
              </a:tblPr>
              <a:tblGrid>
                <a:gridCol w="762635"/>
                <a:gridCol w="1652270"/>
                <a:gridCol w="1059180"/>
                <a:gridCol w="974725"/>
                <a:gridCol w="1002665"/>
                <a:gridCol w="1299210"/>
              </a:tblGrid>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模型</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XGBoost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LightGBM</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CatBoost</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cPr>
                    <a:lnR w="12700" cap="flat">
                      <a:solidFill>
                        <a:schemeClr val="tx1"/>
                      </a:solidFill>
                      <a:prstDash val="solid"/>
                    </a:lnR>
                    <a:lnT w="12700" cap="flat">
                      <a:solidFill>
                        <a:schemeClr val="tx1"/>
                      </a:solidFill>
                      <a:prstDash val="solid"/>
                    </a:lnT>
                    <a:lnB w="12700" cap="flat">
                      <a:solidFill>
                        <a:schemeClr val="tx1"/>
                      </a:solidFill>
                      <a:prstDash val="solid"/>
                    </a:lnB>
                  </a:tcPr>
                </a:tc>
              </a:tr>
              <a:tr h="1358900">
                <a:tc>
                  <a:txBody>
                    <a:bodyPr/>
                    <a:lstStyle/>
                    <a:p>
                      <a:pPr algn="ctr">
                        <a:buNone/>
                      </a:pPr>
                      <a:r>
                        <a:rPr lang="zh-CN" sz="1400">
                          <a:solidFill>
                            <a:srgbClr val="000000"/>
                          </a:solidFill>
                          <a:latin typeface="Arial" panose="020B0604020202020204" pitchFamily="34" charset="0"/>
                          <a:ea typeface="宋体" panose="02010600030101010101" pitchFamily="2" charset="-122"/>
                        </a:rPr>
                        <a:t>使用参数</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max_depth:50</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learning_rate:0.16</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min_child_weight:1</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n_estimators:200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gridSpan="2">
                  <a:txBody>
                    <a:bodyPr/>
                    <a:lstStyle/>
                    <a:p>
                      <a:pPr algn="ctr">
                        <a:buNone/>
                      </a:pPr>
                      <a:r>
                        <a:rPr lang="en-US" sz="1400">
                          <a:solidFill>
                            <a:srgbClr val="000000"/>
                          </a:solidFill>
                          <a:latin typeface="宋体" panose="02010600030101010101" pitchFamily="2" charset="-122"/>
                        </a:rPr>
                        <a:t>max_depth:50</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learning_rate:0.1</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num_leaves:900</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n_estimators:300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cPr>
                    <a:lnR w="12700">
                      <a:solidFill>
                        <a:schemeClr val="tx1"/>
                      </a:solidFill>
                      <a:prstDash val="solid"/>
                    </a:lnR>
                    <a:lnT w="12700" cap="flat">
                      <a:solidFill>
                        <a:schemeClr val="tx1"/>
                      </a:solidFill>
                      <a:prstDash val="solid"/>
                    </a:lnT>
                    <a:lnB w="12700" cap="flat">
                      <a:solidFill>
                        <a:schemeClr val="tx1"/>
                      </a:solidFill>
                      <a:prstDash val="solid"/>
                    </a:lnB>
                  </a:tcPr>
                </a:tc>
                <a:tc gridSpan="2">
                  <a:txBody>
                    <a:bodyPr/>
                    <a:lstStyle/>
                    <a:p>
                      <a:pPr algn="ctr">
                        <a:buNone/>
                      </a:pPr>
                      <a:r>
                        <a:rPr lang="en-US" sz="1400">
                          <a:solidFill>
                            <a:srgbClr val="000000"/>
                          </a:solidFill>
                          <a:latin typeface="宋体" panose="02010600030101010101" pitchFamily="2" charset="-122"/>
                        </a:rPr>
                        <a:t>max_depth:10</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learning_rate:0.15</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l2_leaf_reg=9</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iteration:500</a:t>
                      </a:r>
                      <a:endParaRPr lang="en-US" sz="1400">
                        <a:solidFill>
                          <a:srgbClr val="000000"/>
                        </a:solidFill>
                        <a:latin typeface="宋体" panose="02010600030101010101" pitchFamily="2" charset="-122"/>
                      </a:endParaRPr>
                    </a:p>
                    <a:p>
                      <a:pPr algn="ctr">
                        <a:buNone/>
                      </a:pPr>
                      <a:r>
                        <a:rPr lang="en-US" sz="1400">
                          <a:solidFill>
                            <a:srgbClr val="000000"/>
                          </a:solidFill>
                          <a:latin typeface="宋体" panose="02010600030101010101" pitchFamily="2" charset="-122"/>
                        </a:rPr>
                        <a:t>one_hot_max_size=50</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hMerge="1">
                  <a:tcPr>
                    <a:lnR w="12700" cap="flat">
                      <a:solidFill>
                        <a:schemeClr val="tx1"/>
                      </a:solidFill>
                      <a:prstDash val="solid"/>
                    </a:lnR>
                    <a:lnT w="12700" cap="flat">
                      <a:solidFill>
                        <a:schemeClr val="tx1"/>
                      </a:solidFill>
                      <a:prstDash val="solid"/>
                    </a:lnT>
                    <a:lnB w="12700" cap="flat">
                      <a:solidFill>
                        <a:schemeClr val="tx1"/>
                      </a:solidFill>
                      <a:prstDash val="solid"/>
                    </a:lnB>
                  </a:tcPr>
                </a:tc>
              </a:tr>
              <a:tr h="419100">
                <a:tc rowSpan="2">
                  <a:txBody>
                    <a:bodyPr/>
                    <a:lstStyle/>
                    <a:p>
                      <a:pPr algn="ctr">
                        <a:buNone/>
                      </a:pPr>
                      <a:r>
                        <a:rPr lang="zh-CN" sz="1400">
                          <a:solidFill>
                            <a:srgbClr val="000000"/>
                          </a:solidFill>
                          <a:latin typeface="Arial" panose="020B0604020202020204" pitchFamily="34" charset="0"/>
                          <a:ea typeface="宋体" panose="02010600030101010101" pitchFamily="2" charset="-122"/>
                        </a:rPr>
                        <a:t>训练集AUC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rowSpan="2">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没有使用分类特征索引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400">
                          <a:solidFill>
                            <a:srgbClr val="000000"/>
                          </a:solidFill>
                          <a:latin typeface="Arial" panose="020B0604020202020204" pitchFamily="34" charset="0"/>
                          <a:ea typeface="宋体" panose="02010600030101010101" pitchFamily="2" charset="-122"/>
                        </a:rPr>
                        <a:t>使用分类特征索引</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9100">
                <a:tc vMerge="1">
                  <a:tcPr>
                    <a:lnL w="12700">
                      <a:solidFill>
                        <a:schemeClr val="tx1"/>
                      </a:solidFill>
                      <a:prstDash val="solid"/>
                    </a:lnL>
                    <a:lnR w="12700">
                      <a:solidFill>
                        <a:schemeClr val="tx1"/>
                      </a:solidFill>
                      <a:prstDash val="solid"/>
                    </a:lnR>
                    <a:lnB w="12700" cap="flat">
                      <a:solidFill>
                        <a:schemeClr val="tx1"/>
                      </a:solidFill>
                      <a:prstDash val="solid"/>
                    </a:lnB>
                  </a:tcPr>
                </a:tc>
                <a:tc vMerge="1">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algn="ctr">
                        <a:buNone/>
                      </a:pPr>
                      <a:r>
                        <a:rPr lang="en-US" sz="1400">
                          <a:solidFill>
                            <a:srgbClr val="000000"/>
                          </a:solidFill>
                          <a:latin typeface="宋体" panose="02010600030101010101" pitchFamily="2" charset="-122"/>
                        </a:rPr>
                        <a:t>0.992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0.999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0.842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0.887</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测试集AUC</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0.789</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0.785</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0.772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0.752</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en-US" sz="1400">
                          <a:solidFill>
                            <a:srgbClr val="000000"/>
                          </a:solidFill>
                          <a:latin typeface="宋体" panose="02010600030101010101" pitchFamily="2" charset="-122"/>
                        </a:rPr>
                        <a:t>0.816</a:t>
                      </a:r>
                      <a:endParaRPr lang="en-US" altLang="en-US" sz="14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训练用时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970秒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153秒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326秒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390秒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ctr">
                        <a:buNone/>
                      </a:pPr>
                      <a:r>
                        <a:rPr lang="zh-CN" sz="1400">
                          <a:solidFill>
                            <a:srgbClr val="000000"/>
                          </a:solidFill>
                          <a:latin typeface="Arial" panose="020B0604020202020204" pitchFamily="34" charset="0"/>
                          <a:ea typeface="宋体" panose="02010600030101010101" pitchFamily="2" charset="-122"/>
                        </a:rPr>
                        <a:t>预测用时</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184秒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40秒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156秒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2秒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ctr">
                        <a:buNone/>
                      </a:pPr>
                      <a:r>
                        <a:rPr lang="zh-CN" sz="1400">
                          <a:solidFill>
                            <a:srgbClr val="000000"/>
                          </a:solidFill>
                          <a:latin typeface="Arial" panose="020B0604020202020204" pitchFamily="34" charset="0"/>
                          <a:ea typeface="宋体" panose="02010600030101010101" pitchFamily="2" charset="-122"/>
                        </a:rPr>
                        <a:t>14秒</a:t>
                      </a:r>
                      <a:endParaRPr lang="zh-CN" altLang="en-US" sz="140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5" name="文本框 4"/>
          <p:cNvSpPr txBox="1"/>
          <p:nvPr/>
        </p:nvSpPr>
        <p:spPr>
          <a:xfrm>
            <a:off x="6613525" y="5492115"/>
            <a:ext cx="455485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1600" dirty="0">
                <a:ea typeface="宋体" panose="02010600030101010101" pitchFamily="2" charset="-122"/>
                <a:sym typeface="+mn-ea"/>
              </a:rPr>
              <a:t>三种模型在</a:t>
            </a:r>
            <a:r>
              <a:rPr lang="en-US" altLang="zh-CN" sz="1600" dirty="0">
                <a:ea typeface="宋体" panose="02010600030101010101" pitchFamily="2" charset="-122"/>
                <a:sym typeface="+mn-ea"/>
              </a:rPr>
              <a:t>flight-delays</a:t>
            </a:r>
            <a:r>
              <a:rPr lang="zh-CN" altLang="en-US" sz="1600" dirty="0">
                <a:ea typeface="宋体" panose="02010600030101010101" pitchFamily="2" charset="-122"/>
                <a:sym typeface="+mn-ea"/>
              </a:rPr>
              <a:t>预测中</a:t>
            </a:r>
            <a:r>
              <a:rPr lang="zh-CN" altLang="zh-CN" sz="1600" dirty="0">
                <a:ea typeface="宋体" panose="02010600030101010101" pitchFamily="2" charset="-122"/>
                <a:sym typeface="+mn-ea"/>
              </a:rPr>
              <a:t>的</a:t>
            </a:r>
            <a:r>
              <a:rPr sz="1600" dirty="0">
                <a:ea typeface="宋体" panose="02010600030101010101" pitchFamily="2" charset="-122"/>
                <a:sym typeface="+mn-ea"/>
              </a:rPr>
              <a:t>训练速度和准确度</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52245"/>
            <a:ext cx="43903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CatBoost</a:t>
            </a:r>
            <a:r>
              <a:rPr lang="zh-CN" sz="1600" dirty="0">
                <a:ea typeface="宋体" panose="02010600030101010101" pitchFamily="2" charset="-122"/>
                <a:sym typeface="+mn-ea"/>
              </a:rPr>
              <a:t>，</a:t>
            </a:r>
            <a:r>
              <a:rPr lang="en-US" altLang="zh-CN" sz="1600" dirty="0">
                <a:ea typeface="宋体" panose="02010600030101010101" pitchFamily="2" charset="-122"/>
                <a:sym typeface="+mn-ea"/>
              </a:rPr>
              <a:t>LightGBM</a:t>
            </a:r>
            <a:r>
              <a:rPr lang="zh-CN" sz="1600" dirty="0">
                <a:ea typeface="宋体" panose="02010600030101010101" pitchFamily="2" charset="-122"/>
                <a:sym typeface="+mn-ea"/>
              </a:rPr>
              <a:t>，</a:t>
            </a:r>
            <a:r>
              <a:rPr lang="en-US" altLang="zh-CN" sz="1600" dirty="0">
                <a:ea typeface="宋体" panose="02010600030101010101" pitchFamily="2" charset="-122"/>
                <a:sym typeface="+mn-ea"/>
              </a:rPr>
              <a:t>XGBoost</a:t>
            </a:r>
            <a:r>
              <a:rPr lang="zh-CN" altLang="en-US" sz="1600" dirty="0">
                <a:ea typeface="宋体" panose="02010600030101010101" pitchFamily="2" charset="-122"/>
                <a:sym typeface="+mn-ea"/>
              </a:rPr>
              <a:t>对比：</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处理特征为分类的神器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支持即用的分类特征，因此我们不需要对分类特征进行预处理（</a:t>
            </a:r>
            <a:r>
              <a:rPr lang="zh-CN" sz="1600" dirty="0">
                <a:ea typeface="宋体" panose="02010600030101010101" pitchFamily="2" charset="-122"/>
                <a:sym typeface="+mn-ea"/>
              </a:rPr>
              <a:t>比如使用</a:t>
            </a:r>
            <a:r>
              <a:rPr sz="1600" dirty="0">
                <a:ea typeface="宋体" panose="02010600030101010101" pitchFamily="2" charset="-122"/>
                <a:sym typeface="+mn-ea"/>
              </a:rPr>
              <a:t>LabelEncoding 或 OneHotEncoding）</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C</a:t>
            </a:r>
            <a:r>
              <a:rPr sz="1600" dirty="0">
                <a:ea typeface="宋体" panose="02010600030101010101" pitchFamily="2" charset="-122"/>
                <a:sym typeface="+mn-ea"/>
              </a:rPr>
              <a:t>at</a:t>
            </a:r>
            <a:r>
              <a:rPr lang="en-US" sz="1600" dirty="0">
                <a:ea typeface="宋体" panose="02010600030101010101" pitchFamily="2" charset="-122"/>
                <a:sym typeface="+mn-ea"/>
              </a:rPr>
              <a:t>B</a:t>
            </a:r>
            <a:r>
              <a:rPr sz="1600" dirty="0">
                <a:ea typeface="宋体" panose="02010600030101010101" pitchFamily="2" charset="-122"/>
                <a:sym typeface="+mn-ea"/>
              </a:rPr>
              <a:t>oost 设计了一种算法验证改进，避免了过拟合。因此处理分类数据比</a:t>
            </a:r>
            <a:r>
              <a:rPr lang="en-US" sz="1600" dirty="0">
                <a:ea typeface="宋体" panose="02010600030101010101" pitchFamily="2" charset="-122"/>
                <a:sym typeface="+mn-ea"/>
              </a:rPr>
              <a:t>L</a:t>
            </a:r>
            <a:r>
              <a:rPr sz="1600" dirty="0">
                <a:ea typeface="宋体" panose="02010600030101010101" pitchFamily="2" charset="-122"/>
                <a:sym typeface="+mn-ea"/>
              </a:rPr>
              <a:t>ight</a:t>
            </a:r>
            <a:r>
              <a:rPr lang="en-US" sz="1600" dirty="0">
                <a:ea typeface="宋体" panose="02010600030101010101" pitchFamily="2" charset="-122"/>
                <a:sym typeface="+mn-ea"/>
              </a:rPr>
              <a:t>GBM</a:t>
            </a:r>
            <a:r>
              <a:rPr sz="1600" dirty="0">
                <a:ea typeface="宋体" panose="02010600030101010101" pitchFamily="2" charset="-122"/>
                <a:sym typeface="+mn-ea"/>
              </a:rPr>
              <a:t> 和</a:t>
            </a:r>
            <a:r>
              <a:rPr lang="en-US" sz="1600" dirty="0">
                <a:ea typeface="宋体" panose="02010600030101010101" pitchFamily="2" charset="-122"/>
                <a:sym typeface="+mn-ea"/>
              </a:rPr>
              <a:t>XGB</a:t>
            </a:r>
            <a:r>
              <a:rPr sz="1600" dirty="0">
                <a:ea typeface="宋体" panose="02010600030101010101" pitchFamily="2" charset="-122"/>
                <a:sym typeface="+mn-ea"/>
              </a:rPr>
              <a:t>oost 强</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准确性</a:t>
            </a:r>
            <a:r>
              <a:rPr sz="1600" dirty="0">
                <a:ea typeface="宋体" panose="02010600030101010101" pitchFamily="2" charset="-122"/>
                <a:sym typeface="+mn-ea"/>
              </a:rPr>
              <a:t>比 XGBoost 更高</a:t>
            </a:r>
            <a:r>
              <a:rPr lang="zh-CN" sz="1600" dirty="0">
                <a:ea typeface="宋体" panose="02010600030101010101" pitchFamily="2" charset="-122"/>
                <a:sym typeface="+mn-ea"/>
              </a:rPr>
              <a:t>，同时训练时间</a:t>
            </a:r>
            <a:r>
              <a:rPr sz="1600" dirty="0">
                <a:ea typeface="宋体" panose="02010600030101010101" pitchFamily="2" charset="-122"/>
                <a:sym typeface="+mn-ea"/>
              </a:rPr>
              <a:t>更短</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支持 GPU 训练</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可以处理缺失的值</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989195" y="1839595"/>
            <a:ext cx="7105650" cy="3431540"/>
          </a:xfrm>
          <a:prstGeom prst="rect">
            <a:avLst/>
          </a:prstGeom>
        </p:spPr>
      </p:pic>
      <p:sp>
        <p:nvSpPr>
          <p:cNvPr id="3" name="文本框 2"/>
          <p:cNvSpPr txBox="1"/>
          <p:nvPr/>
        </p:nvSpPr>
        <p:spPr>
          <a:xfrm>
            <a:off x="5755005" y="5561965"/>
            <a:ext cx="600456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1</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分类模型 MNIST识别（6万数据，784特征）</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2</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回归模型，预测纽约出租车票价（6万数据，7个特征）</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实验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回归模型，预测纽约出租车票价（200万数据，7个特征）</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204595"/>
            <a:ext cx="105397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CatBoost</a:t>
            </a:r>
            <a:r>
              <a:rPr lang="zh-CN" altLang="en-US" sz="1600" dirty="0">
                <a:ea typeface="宋体" panose="02010600030101010101" pitchFamily="2" charset="-122"/>
                <a:sym typeface="+mn-ea"/>
              </a:rPr>
              <a:t>工具：</a:t>
            </a:r>
            <a:endParaRPr lang="zh-CN" altLang="en-US"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https://github.com/dmlc/xgboost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https://catboost.ai/docs/concepts/python-reference_catboostclassifier.html</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构造参数：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learning_rate</a:t>
            </a:r>
            <a:r>
              <a:rPr lang="zh-CN" sz="1600" dirty="0">
                <a:ea typeface="宋体" panose="02010600030101010101" pitchFamily="2" charset="-122"/>
                <a:sym typeface="+mn-ea"/>
              </a:rPr>
              <a:t>，学习率</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depth</a:t>
            </a:r>
            <a:r>
              <a:rPr lang="zh-CN" sz="1600" dirty="0">
                <a:ea typeface="宋体" panose="02010600030101010101" pitchFamily="2" charset="-122"/>
                <a:sym typeface="+mn-ea"/>
              </a:rPr>
              <a:t>，</a:t>
            </a:r>
            <a:r>
              <a:rPr sz="1600" dirty="0">
                <a:ea typeface="宋体" panose="02010600030101010101" pitchFamily="2" charset="-122"/>
                <a:sym typeface="+mn-ea"/>
              </a:rPr>
              <a:t> 树的深度</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l2_leaf_reg</a:t>
            </a:r>
            <a:r>
              <a:rPr lang="zh-CN" sz="1600" dirty="0">
                <a:ea typeface="宋体" panose="02010600030101010101" pitchFamily="2" charset="-122"/>
                <a:sym typeface="+mn-ea"/>
              </a:rPr>
              <a:t>，</a:t>
            </a:r>
            <a:r>
              <a:rPr sz="1600" dirty="0">
                <a:ea typeface="宋体" panose="02010600030101010101" pitchFamily="2" charset="-122"/>
                <a:sym typeface="+mn-ea"/>
              </a:rPr>
              <a:t>L2正则化系数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n_estimators</a:t>
            </a:r>
            <a:r>
              <a:rPr lang="zh-CN" sz="1600" dirty="0">
                <a:ea typeface="宋体" panose="02010600030101010101" pitchFamily="2" charset="-122"/>
                <a:sym typeface="+mn-ea"/>
              </a:rPr>
              <a:t>，</a:t>
            </a:r>
            <a:r>
              <a:rPr sz="1600" dirty="0">
                <a:ea typeface="宋体" panose="02010600030101010101" pitchFamily="2" charset="-122"/>
                <a:sym typeface="+mn-ea"/>
              </a:rPr>
              <a:t>树的最大数量</a:t>
            </a:r>
            <a:r>
              <a:rPr lang="zh-CN" sz="1600" dirty="0">
                <a:ea typeface="宋体" panose="02010600030101010101" pitchFamily="2" charset="-122"/>
                <a:sym typeface="+mn-ea"/>
              </a:rPr>
              <a:t>，即迭代次数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one_hot_max_size</a:t>
            </a:r>
            <a:r>
              <a:rPr lang="zh-CN" sz="1600" dirty="0">
                <a:ea typeface="宋体" panose="02010600030101010101" pitchFamily="2" charset="-122"/>
                <a:sym typeface="+mn-ea"/>
              </a:rPr>
              <a:t>，</a:t>
            </a:r>
            <a:r>
              <a:rPr sz="1600" dirty="0">
                <a:ea typeface="宋体" panose="02010600030101010101" pitchFamily="2" charset="-122"/>
                <a:sym typeface="+mn-ea"/>
              </a:rPr>
              <a:t>one-hot编码最大规模，默认值根据数据和训练环境的不同而不同</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loss_function </a:t>
            </a:r>
            <a:r>
              <a:rPr lang="zh-CN" sz="1600" dirty="0">
                <a:ea typeface="宋体" panose="02010600030101010101" pitchFamily="2" charset="-122"/>
                <a:sym typeface="+mn-ea"/>
              </a:rPr>
              <a:t>，损失函数，包括</a:t>
            </a:r>
            <a:r>
              <a:rPr sz="1600" dirty="0">
                <a:ea typeface="宋体" panose="02010600030101010101" pitchFamily="2" charset="-122"/>
                <a:sym typeface="+mn-ea"/>
              </a:rPr>
              <a:t>Logloss</a:t>
            </a:r>
            <a:r>
              <a:rPr lang="zh-CN" sz="1600" dirty="0">
                <a:ea typeface="宋体" panose="02010600030101010101" pitchFamily="2" charset="-122"/>
                <a:sym typeface="+mn-ea"/>
              </a:rPr>
              <a:t>，RMSE，</a:t>
            </a:r>
            <a:r>
              <a:rPr sz="1600" dirty="0">
                <a:ea typeface="宋体" panose="02010600030101010101" pitchFamily="2" charset="-122"/>
                <a:sym typeface="+mn-ea"/>
              </a:rPr>
              <a:t>MAE</a:t>
            </a:r>
            <a:r>
              <a:rPr lang="zh-CN" sz="1600" dirty="0">
                <a:ea typeface="宋体" panose="02010600030101010101" pitchFamily="2" charset="-122"/>
                <a:sym typeface="+mn-ea"/>
              </a:rPr>
              <a:t>，</a:t>
            </a:r>
            <a:r>
              <a:rPr sz="1600" dirty="0">
                <a:ea typeface="宋体" panose="02010600030101010101" pitchFamily="2" charset="-122"/>
                <a:sym typeface="+mn-ea"/>
              </a:rPr>
              <a:t>CrossEntropy</a:t>
            </a:r>
            <a:r>
              <a:rPr lang="zh-CN" sz="1600" dirty="0">
                <a:ea typeface="宋体" panose="02010600030101010101" pitchFamily="2" charset="-122"/>
                <a:sym typeface="+mn-ea"/>
              </a:rPr>
              <a:t>，回归任务默认</a:t>
            </a:r>
            <a:r>
              <a:rPr lang="en-US" altLang="zh-CN" sz="1600" dirty="0">
                <a:ea typeface="宋体" panose="02010600030101010101" pitchFamily="2" charset="-122"/>
                <a:sym typeface="+mn-ea"/>
              </a:rPr>
              <a:t>RMSE</a:t>
            </a:r>
            <a:r>
              <a:rPr lang="zh-CN" altLang="en-US" sz="1600" dirty="0">
                <a:ea typeface="宋体" panose="02010600030101010101" pitchFamily="2" charset="-122"/>
                <a:sym typeface="+mn-ea"/>
              </a:rPr>
              <a:t>，分类任务默认</a:t>
            </a:r>
            <a:r>
              <a:rPr lang="en-US" altLang="zh-CN" sz="1600" dirty="0">
                <a:ea typeface="宋体" panose="02010600030101010101" pitchFamily="2" charset="-122"/>
                <a:sym typeface="+mn-ea"/>
              </a:rPr>
              <a:t>Logloss</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eval_metric</a:t>
            </a:r>
            <a:r>
              <a:rPr lang="zh-CN" sz="1600" dirty="0">
                <a:ea typeface="宋体" panose="02010600030101010101" pitchFamily="2" charset="-122"/>
                <a:sym typeface="+mn-ea"/>
              </a:rPr>
              <a:t>，优化目标，包括RMSE，</a:t>
            </a:r>
            <a:r>
              <a:rPr sz="1600" dirty="0">
                <a:ea typeface="宋体" panose="02010600030101010101" pitchFamily="2" charset="-122"/>
                <a:sym typeface="+mn-ea"/>
              </a:rPr>
              <a:t>Logloss</a:t>
            </a:r>
            <a:r>
              <a:rPr lang="zh-CN" sz="1600" dirty="0">
                <a:ea typeface="宋体" panose="02010600030101010101" pitchFamily="2" charset="-122"/>
                <a:sym typeface="+mn-ea"/>
              </a:rPr>
              <a:t>，</a:t>
            </a:r>
            <a:r>
              <a:rPr sz="1600" dirty="0">
                <a:ea typeface="宋体" panose="02010600030101010101" pitchFamily="2" charset="-122"/>
                <a:sym typeface="+mn-ea"/>
              </a:rPr>
              <a:t>MAE</a:t>
            </a:r>
            <a:r>
              <a:rPr lang="zh-CN" sz="1600" dirty="0">
                <a:ea typeface="宋体" panose="02010600030101010101" pitchFamily="2" charset="-122"/>
                <a:sym typeface="+mn-ea"/>
              </a:rPr>
              <a:t>，</a:t>
            </a:r>
            <a:r>
              <a:rPr sz="1600" dirty="0">
                <a:ea typeface="宋体" panose="02010600030101010101" pitchFamily="2" charset="-122"/>
                <a:sym typeface="+mn-ea"/>
              </a:rPr>
              <a:t>CrossEntropy</a:t>
            </a:r>
            <a:r>
              <a:rPr lang="zh-CN" sz="1600" dirty="0">
                <a:ea typeface="宋体" panose="02010600030101010101" pitchFamily="2" charset="-122"/>
                <a:sym typeface="+mn-ea"/>
              </a:rPr>
              <a:t>，</a:t>
            </a:r>
            <a:r>
              <a:rPr sz="1600" dirty="0">
                <a:ea typeface="宋体" panose="02010600030101010101" pitchFamily="2" charset="-122"/>
                <a:sym typeface="+mn-ea"/>
              </a:rPr>
              <a:t>Recall</a:t>
            </a:r>
            <a:r>
              <a:rPr lang="zh-CN" sz="1600" dirty="0">
                <a:ea typeface="宋体" panose="02010600030101010101" pitchFamily="2" charset="-122"/>
                <a:sym typeface="+mn-ea"/>
              </a:rPr>
              <a:t>，</a:t>
            </a:r>
            <a:r>
              <a:rPr sz="1600" dirty="0">
                <a:ea typeface="宋体" panose="02010600030101010101" pitchFamily="2" charset="-122"/>
                <a:sym typeface="+mn-ea"/>
              </a:rPr>
              <a:t>Precision</a:t>
            </a:r>
            <a:r>
              <a:rPr lang="zh-CN" sz="1600" dirty="0">
                <a:ea typeface="宋体" panose="02010600030101010101" pitchFamily="2" charset="-122"/>
                <a:sym typeface="+mn-ea"/>
              </a:rPr>
              <a:t>，</a:t>
            </a:r>
            <a:r>
              <a:rPr sz="1600" dirty="0">
                <a:ea typeface="宋体" panose="02010600030101010101" pitchFamily="2" charset="-122"/>
                <a:sym typeface="+mn-ea"/>
              </a:rPr>
              <a:t>F1</a:t>
            </a:r>
            <a:r>
              <a:rPr lang="zh-CN" sz="1600" dirty="0">
                <a:ea typeface="宋体" panose="02010600030101010101" pitchFamily="2" charset="-122"/>
                <a:sym typeface="+mn-ea"/>
              </a:rPr>
              <a:t>，</a:t>
            </a:r>
            <a:r>
              <a:rPr sz="1600" dirty="0">
                <a:ea typeface="宋体" panose="02010600030101010101" pitchFamily="2" charset="-122"/>
                <a:sym typeface="+mn-ea"/>
              </a:rPr>
              <a:t>Accuracy</a:t>
            </a:r>
            <a:r>
              <a:rPr lang="zh-CN" sz="1600" dirty="0">
                <a:ea typeface="宋体" panose="02010600030101010101" pitchFamily="2" charset="-122"/>
                <a:sym typeface="+mn-ea"/>
              </a:rPr>
              <a:t>，</a:t>
            </a:r>
            <a:r>
              <a:rPr sz="1600" dirty="0">
                <a:ea typeface="宋体" panose="02010600030101010101" pitchFamily="2" charset="-122"/>
                <a:sym typeface="+mn-ea"/>
              </a:rPr>
              <a:t>AUC</a:t>
            </a:r>
            <a:r>
              <a:rPr lang="zh-CN" sz="1600" dirty="0">
                <a:ea typeface="宋体" panose="02010600030101010101" pitchFamily="2" charset="-122"/>
                <a:sym typeface="+mn-ea"/>
              </a:rPr>
              <a:t>，</a:t>
            </a:r>
            <a:r>
              <a:rPr sz="1600" dirty="0">
                <a:ea typeface="宋体" panose="02010600030101010101" pitchFamily="2" charset="-122"/>
                <a:sym typeface="+mn-ea"/>
              </a:rPr>
              <a:t>R2</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452245"/>
            <a:ext cx="920242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fit</a:t>
            </a:r>
            <a:r>
              <a:rPr lang="zh-CN" altLang="zh-CN" sz="1600" dirty="0">
                <a:ea typeface="宋体" panose="02010600030101010101" pitchFamily="2" charset="-122"/>
                <a:sym typeface="+mn-ea"/>
              </a:rPr>
              <a:t>函数</a:t>
            </a:r>
            <a:r>
              <a:rPr lang="zh-CN" sz="1600" dirty="0">
                <a:ea typeface="宋体" panose="02010600030101010101" pitchFamily="2" charset="-122"/>
                <a:sym typeface="+mn-ea"/>
              </a:rPr>
              <a:t>参数：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X</a:t>
            </a:r>
            <a:r>
              <a:rPr lang="zh-CN" sz="1600" dirty="0">
                <a:ea typeface="宋体" panose="02010600030101010101" pitchFamily="2" charset="-122"/>
                <a:sym typeface="+mn-ea"/>
              </a:rPr>
              <a:t>，</a:t>
            </a:r>
            <a:r>
              <a:rPr sz="1600" dirty="0">
                <a:ea typeface="宋体" panose="02010600030101010101" pitchFamily="2" charset="-122"/>
                <a:sym typeface="+mn-ea"/>
              </a:rPr>
              <a:t>输入数据数据类型可以是</a:t>
            </a:r>
            <a:r>
              <a:rPr lang="zh-CN" sz="1600" dirty="0">
                <a:ea typeface="宋体" panose="02010600030101010101" pitchFamily="2" charset="-122"/>
                <a:sym typeface="+mn-ea"/>
              </a:rPr>
              <a:t>：</a:t>
            </a:r>
            <a:r>
              <a:rPr sz="1600" dirty="0">
                <a:ea typeface="宋体" panose="02010600030101010101" pitchFamily="2" charset="-122"/>
                <a:sym typeface="+mn-ea"/>
              </a:rPr>
              <a:t>list; pandas.DataFrame; pandas.Series</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y=None</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cat_features=None</a:t>
            </a:r>
            <a:r>
              <a:rPr lang="zh-CN" sz="1600" dirty="0">
                <a:ea typeface="宋体" panose="02010600030101010101" pitchFamily="2" charset="-122"/>
                <a:sym typeface="+mn-ea"/>
              </a:rPr>
              <a:t>，用于</a:t>
            </a:r>
            <a:r>
              <a:rPr sz="1600" dirty="0">
                <a:ea typeface="宋体" panose="02010600030101010101" pitchFamily="2" charset="-122"/>
                <a:sym typeface="+mn-ea"/>
              </a:rPr>
              <a:t>处理</a:t>
            </a:r>
            <a:r>
              <a:rPr lang="zh-CN" sz="1600" dirty="0">
                <a:ea typeface="宋体" panose="02010600030101010101" pitchFamily="2" charset="-122"/>
                <a:sym typeface="+mn-ea"/>
              </a:rPr>
              <a:t>分类</a:t>
            </a:r>
            <a:r>
              <a:rPr sz="1600" dirty="0">
                <a:ea typeface="宋体" panose="02010600030101010101" pitchFamily="2" charset="-122"/>
                <a:sym typeface="+mn-ea"/>
              </a:rPr>
              <a:t>特征</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sample_weight=None</a:t>
            </a:r>
            <a:r>
              <a:rPr lang="zh-CN" sz="1600" dirty="0">
                <a:ea typeface="宋体" panose="02010600030101010101" pitchFamily="2" charset="-122"/>
                <a:sym typeface="+mn-ea"/>
              </a:rPr>
              <a:t>，</a:t>
            </a:r>
            <a:r>
              <a:rPr sz="1600" dirty="0">
                <a:ea typeface="宋体" panose="02010600030101010101" pitchFamily="2" charset="-122"/>
                <a:sym typeface="+mn-ea"/>
              </a:rPr>
              <a:t>输入数据的样本权重</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logging_level=None</a:t>
            </a:r>
            <a:r>
              <a:rPr lang="zh-CN" sz="1600" dirty="0">
                <a:ea typeface="宋体" panose="02010600030101010101" pitchFamily="2" charset="-122"/>
                <a:sym typeface="+mn-ea"/>
              </a:rPr>
              <a:t>，</a:t>
            </a:r>
            <a:r>
              <a:rPr sz="1600" dirty="0">
                <a:ea typeface="宋体" panose="02010600030101010101" pitchFamily="2" charset="-122"/>
                <a:sym typeface="+mn-ea"/>
              </a:rPr>
              <a:t>控制是否输出日志信息，或者</a:t>
            </a:r>
            <a:r>
              <a:rPr lang="zh-CN" sz="1600" dirty="0">
                <a:ea typeface="宋体" panose="02010600030101010101" pitchFamily="2" charset="-122"/>
                <a:sym typeface="+mn-ea"/>
              </a:rPr>
              <a:t>其他</a:t>
            </a:r>
            <a:r>
              <a:rPr sz="1600" dirty="0">
                <a:ea typeface="宋体" panose="02010600030101010101" pitchFamily="2" charset="-122"/>
                <a:sym typeface="+mn-ea"/>
              </a:rPr>
              <a:t>信息</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plot=False</a:t>
            </a:r>
            <a:r>
              <a:rPr lang="zh-CN" sz="1600" dirty="0">
                <a:ea typeface="宋体" panose="02010600030101010101" pitchFamily="2" charset="-122"/>
                <a:sym typeface="+mn-ea"/>
              </a:rPr>
              <a:t>，</a:t>
            </a:r>
            <a:r>
              <a:rPr sz="1600" dirty="0">
                <a:ea typeface="宋体" panose="02010600030101010101" pitchFamily="2" charset="-122"/>
                <a:sym typeface="+mn-ea"/>
              </a:rPr>
              <a:t>训练过程中，绘制，度量值，所用时间等</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eval_set=None</a:t>
            </a:r>
            <a:r>
              <a:rPr lang="zh-CN" sz="1600" dirty="0">
                <a:ea typeface="宋体" panose="02010600030101010101" pitchFamily="2" charset="-122"/>
                <a:sym typeface="+mn-ea"/>
              </a:rPr>
              <a:t>，</a:t>
            </a:r>
            <a:r>
              <a:rPr sz="1600" dirty="0">
                <a:ea typeface="宋体" panose="02010600030101010101" pitchFamily="2" charset="-122"/>
                <a:sym typeface="+mn-ea"/>
              </a:rPr>
              <a:t>验证集合，数据类型list(X, y)tuples</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baseline=None</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use_best_model=None</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verbose=None</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127125"/>
            <a:ext cx="80638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CatBoostClassifier(iterations=1</a:t>
            </a:r>
            <a:r>
              <a:rPr lang="en-US" sz="1400" dirty="0">
                <a:ea typeface="宋体" panose="02010600030101010101" pitchFamily="2" charset="-122"/>
                <a:sym typeface="+mn-ea"/>
              </a:rPr>
              <a:t>0</a:t>
            </a:r>
            <a:r>
              <a:rPr sz="1400" dirty="0">
                <a:ea typeface="宋体" panose="02010600030101010101" pitchFamily="2" charset="-122"/>
                <a:sym typeface="+mn-ea"/>
              </a:rPr>
              <a:t>00, </a:t>
            </a:r>
            <a:r>
              <a:rPr lang="en-US" sz="1400" dirty="0">
                <a:ea typeface="宋体" panose="02010600030101010101" pitchFamily="2" charset="-122"/>
                <a:sym typeface="+mn-ea"/>
              </a:rPr>
              <a:t>#最大树数</a:t>
            </a:r>
            <a:r>
              <a:rPr lang="zh-CN" sz="1400" dirty="0">
                <a:ea typeface="宋体" panose="02010600030101010101" pitchFamily="2" charset="-122"/>
                <a:sym typeface="+mn-ea"/>
              </a:rPr>
              <a:t>，即迭代次数</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depth = 6, </a:t>
            </a:r>
            <a:r>
              <a:rPr lang="en-US" sz="1400" dirty="0">
                <a:ea typeface="宋体" panose="02010600030101010101" pitchFamily="2" charset="-122"/>
                <a:sym typeface="+mn-ea"/>
              </a:rPr>
              <a:t>#</a:t>
            </a:r>
            <a:r>
              <a:rPr lang="zh-CN" altLang="en-US" sz="1400" dirty="0">
                <a:ea typeface="宋体" panose="02010600030101010101" pitchFamily="2" charset="-122"/>
                <a:sym typeface="+mn-ea"/>
              </a:rPr>
              <a:t>树的深度</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learning_rate = 0.03, </a:t>
            </a:r>
            <a:r>
              <a:rPr lang="en-US" sz="1400" dirty="0">
                <a:ea typeface="宋体" panose="02010600030101010101" pitchFamily="2" charset="-122"/>
                <a:sym typeface="+mn-ea"/>
              </a:rPr>
              <a:t>#</a:t>
            </a:r>
            <a:r>
              <a:rPr lang="zh-CN" altLang="en-US" sz="1400" dirty="0">
                <a:ea typeface="宋体" panose="02010600030101010101" pitchFamily="2" charset="-122"/>
                <a:sym typeface="+mn-ea"/>
              </a:rPr>
              <a:t>学习率</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custom_loss='AUC', </a:t>
            </a:r>
            <a:r>
              <a:rPr lang="en-US" sz="1400" dirty="0">
                <a:ea typeface="宋体" panose="02010600030101010101" pitchFamily="2" charset="-122"/>
                <a:sym typeface="+mn-ea"/>
              </a:rPr>
              <a:t>#训练过程中</a:t>
            </a:r>
            <a:r>
              <a:rPr lang="zh-CN" altLang="en-US" sz="1400" dirty="0">
                <a:ea typeface="宋体" panose="02010600030101010101" pitchFamily="2" charset="-122"/>
                <a:sym typeface="+mn-ea"/>
              </a:rPr>
              <a:t>，用户自定义的损失函数</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eval_metric='AUC', </a:t>
            </a:r>
            <a:r>
              <a:rPr lang="en-US" sz="1400" dirty="0">
                <a:ea typeface="宋体" panose="02010600030101010101" pitchFamily="2" charset="-122"/>
                <a:sym typeface="+mn-ea"/>
              </a:rPr>
              <a:t>#过拟合检验（设置True）的</a:t>
            </a:r>
            <a:r>
              <a:rPr lang="zh-CN" altLang="en-US" sz="1400" dirty="0">
                <a:ea typeface="宋体" panose="02010600030101010101" pitchFamily="2" charset="-122"/>
                <a:sym typeface="+mn-ea"/>
              </a:rPr>
              <a:t>评估指标</a:t>
            </a:r>
            <a:r>
              <a:rPr lang="en-US" sz="1400" dirty="0">
                <a:ea typeface="宋体" panose="02010600030101010101" pitchFamily="2" charset="-122"/>
                <a:sym typeface="+mn-ea"/>
              </a:rPr>
              <a:t>，用于优化</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bagging_temperature=0.83, </a:t>
            </a:r>
            <a:r>
              <a:rPr lang="en-US" sz="1400" dirty="0">
                <a:ea typeface="宋体" panose="02010600030101010101" pitchFamily="2" charset="-122"/>
                <a:sym typeface="+mn-ea"/>
              </a:rPr>
              <a:t>#贝叶斯bootstrap强度设置</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rsm = 0.78, </a:t>
            </a:r>
            <a:r>
              <a:rPr lang="en-US" sz="1400" dirty="0">
                <a:ea typeface="宋体" panose="02010600030101010101" pitchFamily="2" charset="-122"/>
                <a:sym typeface="+mn-ea"/>
              </a:rPr>
              <a:t>#随机子空间</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od_type='Iter', </a:t>
            </a:r>
            <a:r>
              <a:rPr lang="en-US" sz="1400" dirty="0">
                <a:ea typeface="宋体" panose="02010600030101010101" pitchFamily="2" charset="-122"/>
                <a:sym typeface="+mn-ea"/>
              </a:rPr>
              <a:t>#过拟合检查类型</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od_wait=150, </a:t>
            </a:r>
            <a:r>
              <a:rPr lang="en-US" sz="1400" dirty="0">
                <a:ea typeface="宋体" panose="02010600030101010101" pitchFamily="2" charset="-122"/>
                <a:sym typeface="+mn-ea"/>
              </a:rPr>
              <a:t>#</a:t>
            </a:r>
            <a:r>
              <a:rPr sz="1400" dirty="0">
                <a:ea typeface="宋体" panose="02010600030101010101" pitchFamily="2" charset="-122"/>
                <a:sym typeface="+mn-ea"/>
              </a:rPr>
              <a:t>使用Iter时，表示达到指定次数后，停止训练</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metric_period = 400, </a:t>
            </a:r>
            <a:r>
              <a:rPr lang="en-US" sz="1400" dirty="0">
                <a:ea typeface="宋体" panose="02010600030101010101" pitchFamily="2" charset="-122"/>
                <a:sym typeface="+mn-ea"/>
              </a:rPr>
              <a:t>#计算优化评估值的频率</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l2_leaf_reg = 5, </a:t>
            </a:r>
            <a:r>
              <a:rPr lang="en-US" sz="1400" dirty="0">
                <a:ea typeface="宋体" panose="02010600030101010101" pitchFamily="2" charset="-122"/>
                <a:sym typeface="+mn-ea"/>
              </a:rPr>
              <a:t>#l2正则参数</a:t>
            </a:r>
            <a:endParaRPr lang="en-US"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thread_count = 20, </a:t>
            </a:r>
            <a:r>
              <a:rPr lang="en-US" sz="1400" dirty="0">
                <a:ea typeface="宋体" panose="02010600030101010101" pitchFamily="2" charset="-122"/>
                <a:sym typeface="+mn-ea"/>
              </a:rPr>
              <a:t>#</a:t>
            </a:r>
            <a:r>
              <a:rPr lang="zh-CN" altLang="en-US" sz="1400" dirty="0">
                <a:ea typeface="宋体" panose="02010600030101010101" pitchFamily="2" charset="-122"/>
                <a:sym typeface="+mn-ea"/>
              </a:rPr>
              <a:t>并行线程数量</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random_seed = 967 </a:t>
            </a:r>
            <a:r>
              <a:rPr lang="en-US" sz="1400" dirty="0">
                <a:ea typeface="宋体" panose="02010600030101010101" pitchFamily="2" charset="-122"/>
                <a:sym typeface="+mn-ea"/>
              </a:rPr>
              <a:t>#</a:t>
            </a:r>
            <a:r>
              <a:rPr lang="zh-CN" altLang="en-US" sz="1400" dirty="0">
                <a:ea typeface="宋体" panose="02010600030101010101" pitchFamily="2" charset="-122"/>
                <a:sym typeface="+mn-ea"/>
              </a:rPr>
              <a:t>随机数种子</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a:t>
            </a:r>
            <a:endParaRPr sz="1400" dirty="0">
              <a:ea typeface="宋体" panose="02010600030101010101" pitchFamily="2" charset="-122"/>
              <a:sym typeface="+mn-ea"/>
            </a:endParaRPr>
          </a:p>
        </p:txBody>
      </p:sp>
    </p:spTree>
    <p:custDataLst>
      <p:tags r:id="rId1"/>
    </p:custData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70859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model = cb.CatBoostClassifier(iterations=1000,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depth=7,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learning_rate=0.01,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loss_function='Logloss',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eval_metric='AUC',</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logging_level='Verbose',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metric_period=50)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得到分类特征的列号</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categorical_features_indices = []</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for i in range(len(X_train.columns)):</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if X_train.columns.values[i] in attr:</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categorical_features_indices.append(i)</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print(categorical_features_indices)</a:t>
            </a:r>
            <a:endParaRPr sz="1400" dirty="0">
              <a:ea typeface="宋体" panose="02010600030101010101" pitchFamily="2" charset="-122"/>
              <a:sym typeface="+mn-ea"/>
            </a:endParaRPr>
          </a:p>
        </p:txBody>
      </p:sp>
      <p:sp>
        <p:nvSpPr>
          <p:cNvPr id="6" name="Content Placeholder 2"/>
          <p:cNvSpPr txBox="1">
            <a:spLocks noGrp="1"/>
          </p:cNvSpPr>
          <p:nvPr/>
        </p:nvSpPr>
        <p:spPr>
          <a:xfrm>
            <a:off x="352425" y="1012190"/>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zh-CN" sz="1600" dirty="0">
                <a:solidFill>
                  <a:srgbClr val="FF0000"/>
                </a:solidFill>
                <a:ea typeface="宋体" panose="02010600030101010101" pitchFamily="2" charset="-122"/>
                <a:sym typeface="+mn-ea"/>
              </a:rPr>
              <a:t>，模型参数配置</a:t>
            </a:r>
            <a:endParaRPr lang="zh-CN" altLang="en-US" sz="1600" dirty="0">
              <a:solidFill>
                <a:srgbClr val="FF0000"/>
              </a:solidFill>
              <a:ea typeface="宋体" panose="02010600030101010101" pitchFamily="2" charset="-122"/>
              <a:sym typeface="+mn-ea"/>
            </a:endParaRPr>
          </a:p>
        </p:txBody>
      </p:sp>
      <p:sp>
        <p:nvSpPr>
          <p:cNvPr id="2" name="文本框 1"/>
          <p:cNvSpPr txBox="1"/>
          <p:nvPr/>
        </p:nvSpPr>
        <p:spPr>
          <a:xfrm>
            <a:off x="7222490" y="3616325"/>
            <a:ext cx="254000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[0, 1, 3, 5, 6, 9, 13, 15, 19, 20]</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右箭头 2"/>
          <p:cNvSpPr/>
          <p:nvPr/>
        </p:nvSpPr>
        <p:spPr>
          <a:xfrm>
            <a:off x="5903595" y="36468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文本框 3"/>
          <p:cNvSpPr txBox="1"/>
          <p:nvPr/>
        </p:nvSpPr>
        <p:spPr>
          <a:xfrm>
            <a:off x="6324600" y="2731135"/>
            <a:ext cx="560514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attr=['Age','BusinessTravel','Department','Education','EducationField','Gender','JobRole','MaritalStatus','Over18','OverTime']</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1"/>
            </p:custDataLst>
          </p:nvPr>
        </p:nvGraphicFramePr>
        <p:xfrm>
          <a:off x="5933440" y="1896745"/>
          <a:ext cx="6248400" cy="4657090"/>
        </p:xfrm>
        <a:graphic>
          <a:graphicData uri="http://schemas.openxmlformats.org/drawingml/2006/table">
            <a:tbl>
              <a:tblPr firstRow="1" bandRow="1">
                <a:tableStyleId>{5C22544A-7EE6-4342-B048-85BDC9FD1C3A}</a:tableStyleId>
              </a:tblPr>
              <a:tblGrid>
                <a:gridCol w="2018030"/>
                <a:gridCol w="4230370"/>
              </a:tblGrid>
              <a:tr h="27622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492760">
                <a:tc>
                  <a:txBody>
                    <a:bodyPr/>
                    <a:lstStyle/>
                    <a:p>
                      <a:pPr algn="l">
                        <a:buNone/>
                      </a:pPr>
                      <a:r>
                        <a:rPr lang="en-US" sz="1400">
                          <a:solidFill>
                            <a:srgbClr val="000000"/>
                          </a:solidFill>
                          <a:latin typeface="Arial" panose="020B0604020202020204" charset="-122"/>
                        </a:rPr>
                        <a:t>JobInvolvement</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员工工作投入度，从1到4，1为投入度最低，4为投入度最高</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6225">
                <a:tc>
                  <a:txBody>
                    <a:bodyPr/>
                    <a:lstStyle/>
                    <a:p>
                      <a:pPr algn="l">
                        <a:buNone/>
                      </a:pPr>
                      <a:r>
                        <a:rPr lang="en-US" sz="1400">
                          <a:solidFill>
                            <a:srgbClr val="000000"/>
                          </a:solidFill>
                          <a:latin typeface="Arial" panose="020B0604020202020204" charset="-122"/>
                        </a:rPr>
                        <a:t>JobLevel</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职业级别，从1到5，1为最低级别，5为最高级别</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1360805">
                <a:tc>
                  <a:txBody>
                    <a:bodyPr/>
                    <a:lstStyle/>
                    <a:p>
                      <a:pPr algn="l">
                        <a:buNone/>
                      </a:pPr>
                      <a:r>
                        <a:rPr lang="en-US" sz="1400">
                          <a:solidFill>
                            <a:srgbClr val="000000"/>
                          </a:solidFill>
                          <a:latin typeface="Arial" panose="020B0604020202020204" charset="-122"/>
                        </a:rPr>
                        <a:t>JobRole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工作角色：Sales Executive销售主管，Research Scientist科学研究员，Laboratory Technician实验室技术员，Manufacturing Director制造总监，Healthcare Representative医疗代表，Manager经理，Sales Representative销售代表，Research Director研究总监，Human Resources人力资源</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6225">
                <a:tc>
                  <a:txBody>
                    <a:bodyPr/>
                    <a:lstStyle/>
                    <a:p>
                      <a:pPr algn="l">
                        <a:buNone/>
                      </a:pPr>
                      <a:r>
                        <a:rPr lang="en-US" sz="1400">
                          <a:solidFill>
                            <a:srgbClr val="000000"/>
                          </a:solidFill>
                          <a:latin typeface="Arial" panose="020B0604020202020204" charset="-122"/>
                        </a:rPr>
                        <a:t>JobSatisfaction</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工作满意度，从1到4，1代表满意度最低，4代表最高</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492760">
                <a:tc>
                  <a:txBody>
                    <a:bodyPr/>
                    <a:lstStyle/>
                    <a:p>
                      <a:pPr algn="l">
                        <a:buNone/>
                      </a:pPr>
                      <a:r>
                        <a:rPr lang="en-US" sz="1400">
                          <a:solidFill>
                            <a:srgbClr val="000000"/>
                          </a:solidFill>
                          <a:latin typeface="Arial" panose="020B0604020202020204" charset="-122"/>
                        </a:rPr>
                        <a:t>MaritalStatus</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员工婚姻状况，Single单身，Married已婚，Divorced离婚</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6225">
                <a:tc>
                  <a:txBody>
                    <a:bodyPr/>
                    <a:lstStyle/>
                    <a:p>
                      <a:pPr algn="l">
                        <a:buNone/>
                      </a:pPr>
                      <a:r>
                        <a:rPr lang="en-US" sz="1400">
                          <a:solidFill>
                            <a:srgbClr val="000000"/>
                          </a:solidFill>
                          <a:latin typeface="Arial" panose="020B0604020202020204" charset="-122"/>
                        </a:rPr>
                        <a:t>MonthlyIncome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员工月收入，范围在1009到19999之间</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377190">
                <a:tc>
                  <a:txBody>
                    <a:bodyPr/>
                    <a:lstStyle/>
                    <a:p>
                      <a:pPr algn="l">
                        <a:buNone/>
                      </a:pPr>
                      <a:r>
                        <a:rPr lang="en-US" sz="1400">
                          <a:solidFill>
                            <a:srgbClr val="000000"/>
                          </a:solidFill>
                          <a:latin typeface="Arial" panose="020B0604020202020204" charset="-122"/>
                        </a:rPr>
                        <a:t>NumCompaniesWorked</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员工曾经工作过的公司数</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6225">
                <a:tc>
                  <a:txBody>
                    <a:bodyPr/>
                    <a:lstStyle/>
                    <a:p>
                      <a:pPr algn="l">
                        <a:buNone/>
                      </a:pPr>
                      <a:r>
                        <a:rPr lang="en-US" sz="1400">
                          <a:solidFill>
                            <a:srgbClr val="000000"/>
                          </a:solidFill>
                          <a:latin typeface="Arial" panose="020B0604020202020204" charset="-122"/>
                        </a:rPr>
                        <a:t>Over18</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年龄是否超过18岁</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276225">
                <a:tc>
                  <a:txBody>
                    <a:bodyPr/>
                    <a:lstStyle/>
                    <a:p>
                      <a:pPr algn="l">
                        <a:buNone/>
                      </a:pPr>
                      <a:r>
                        <a:rPr lang="en-US" sz="1400">
                          <a:solidFill>
                            <a:srgbClr val="000000"/>
                          </a:solidFill>
                          <a:latin typeface="Arial" panose="020B0604020202020204" charset="-122"/>
                        </a:rPr>
                        <a:t>OverTime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000000"/>
                          </a:solidFill>
                          <a:latin typeface="Arial" panose="020B0604020202020204" pitchFamily="34" charset="0"/>
                          <a:ea typeface="Arial" panose="020B0604020202020204" charset="-122"/>
                        </a:rPr>
                        <a:t>是否加班，Yes表示加班，No表示不加班</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6225">
                <a:tc>
                  <a:txBody>
                    <a:bodyPr/>
                    <a:lstStyle/>
                    <a:p>
                      <a:pPr algn="l">
                        <a:buNone/>
                      </a:pPr>
                      <a:r>
                        <a:rPr lang="en-US" sz="1400">
                          <a:solidFill>
                            <a:srgbClr val="000000"/>
                          </a:solidFill>
                          <a:latin typeface="Arial" panose="020B0604020202020204" charset="-122"/>
                        </a:rPr>
                        <a:t>PercentSalaryHike</a:t>
                      </a:r>
                      <a:endParaRPr lang="en-US" altLang="en-US" sz="1400">
                        <a:solidFill>
                          <a:srgbClr val="00000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000000"/>
                          </a:solidFill>
                          <a:latin typeface="Arial" panose="020B0604020202020204" pitchFamily="34" charset="0"/>
                          <a:ea typeface="Arial" panose="020B0604020202020204" charset="-122"/>
                        </a:rPr>
                        <a:t>工资提高的百分比</a:t>
                      </a:r>
                      <a:endParaRPr lang="zh-CN" altLang="en-US" sz="1400">
                        <a:solidFill>
                          <a:srgbClr val="00000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bl>
          </a:graphicData>
        </a:graphic>
      </p:graphicFrame>
      <p:graphicFrame>
        <p:nvGraphicFramePr>
          <p:cNvPr id="3" name="表格 2"/>
          <p:cNvGraphicFramePr/>
          <p:nvPr>
            <p:custDataLst>
              <p:tags r:id="rId2"/>
            </p:custDataLst>
          </p:nvPr>
        </p:nvGraphicFramePr>
        <p:xfrm>
          <a:off x="77470" y="1896745"/>
          <a:ext cx="5830570" cy="4929505"/>
        </p:xfrm>
        <a:graphic>
          <a:graphicData uri="http://schemas.openxmlformats.org/drawingml/2006/table">
            <a:tbl>
              <a:tblPr firstRow="1" bandRow="1">
                <a:tableStyleId>{5C22544A-7EE6-4342-B048-85BDC9FD1C3A}</a:tableStyleId>
              </a:tblPr>
              <a:tblGrid>
                <a:gridCol w="1626870"/>
                <a:gridCol w="4203700"/>
              </a:tblGrid>
              <a:tr h="28638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287020">
                <a:tc>
                  <a:txBody>
                    <a:bodyPr/>
                    <a:lstStyle/>
                    <a:p>
                      <a:pPr algn="l">
                        <a:buNone/>
                      </a:pPr>
                      <a:r>
                        <a:rPr lang="en-US" sz="1400">
                          <a:solidFill>
                            <a:srgbClr val="404040"/>
                          </a:solidFill>
                          <a:latin typeface="Arial" panose="020B0604020202020204" charset="-122"/>
                        </a:rPr>
                        <a:t>Age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员工年龄</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87020">
                <a:tc>
                  <a:txBody>
                    <a:bodyPr/>
                    <a:lstStyle/>
                    <a:p>
                      <a:pPr algn="l">
                        <a:buNone/>
                      </a:pPr>
                      <a:r>
                        <a:rPr lang="en-US" sz="1400">
                          <a:solidFill>
                            <a:srgbClr val="404040"/>
                          </a:solidFill>
                          <a:latin typeface="Arial" panose="020B0604020202020204" charset="-122"/>
                        </a:rPr>
                        <a:t>Attrition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员工是否已经离职，</a:t>
                      </a:r>
                      <a:r>
                        <a:rPr lang="en-US" altLang="zh-CN" sz="1400">
                          <a:solidFill>
                            <a:srgbClr val="404040"/>
                          </a:solidFill>
                          <a:latin typeface="Arial" panose="020B0604020202020204" pitchFamily="34" charset="0"/>
                          <a:ea typeface="Arial" panose="020B0604020202020204" charset="-122"/>
                        </a:rPr>
                        <a:t>Yes</a:t>
                      </a:r>
                      <a:r>
                        <a:rPr lang="zh-CN" sz="1400">
                          <a:solidFill>
                            <a:srgbClr val="404040"/>
                          </a:solidFill>
                          <a:latin typeface="Arial" panose="020B0604020202020204" pitchFamily="34" charset="0"/>
                          <a:ea typeface="Arial" panose="020B0604020202020204" charset="-122"/>
                        </a:rPr>
                        <a:t>表示离职，</a:t>
                      </a:r>
                      <a:r>
                        <a:rPr lang="en-US" altLang="zh-CN" sz="1400">
                          <a:solidFill>
                            <a:srgbClr val="404040"/>
                          </a:solidFill>
                          <a:latin typeface="Arial" panose="020B0604020202020204" pitchFamily="34" charset="0"/>
                          <a:ea typeface="Arial" panose="020B0604020202020204" charset="-122"/>
                        </a:rPr>
                        <a:t>No</a:t>
                      </a:r>
                      <a:r>
                        <a:rPr lang="zh-CN" sz="1400">
                          <a:solidFill>
                            <a:srgbClr val="404040"/>
                          </a:solidFill>
                          <a:latin typeface="Arial" panose="020B0604020202020204" pitchFamily="34" charset="0"/>
                          <a:ea typeface="Arial" panose="020B0604020202020204" charset="-122"/>
                        </a:rPr>
                        <a:t>表示未离职</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511175">
                <a:tc>
                  <a:txBody>
                    <a:bodyPr/>
                    <a:lstStyle/>
                    <a:p>
                      <a:pPr algn="l">
                        <a:buNone/>
                      </a:pPr>
                      <a:r>
                        <a:rPr lang="en-US" sz="1400">
                          <a:solidFill>
                            <a:srgbClr val="404040"/>
                          </a:solidFill>
                          <a:latin typeface="Arial" panose="020B0604020202020204" charset="-122"/>
                        </a:rPr>
                        <a:t>BusinessTravel</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商务差旅频率，Non-Travel不出差，Travel</a:t>
                      </a:r>
                      <a:r>
                        <a:rPr lang="en-US" sz="1400" i="1">
                          <a:solidFill>
                            <a:srgbClr val="404040"/>
                          </a:solidFill>
                          <a:latin typeface="Arial" panose="020B0604020202020204" charset="-122"/>
                        </a:rPr>
                        <a:t>Rarely不经常出差，Travel</a:t>
                      </a:r>
                      <a:r>
                        <a:rPr lang="en-US" sz="1400">
                          <a:solidFill>
                            <a:srgbClr val="404040"/>
                          </a:solidFill>
                          <a:latin typeface="Arial" panose="020B0604020202020204" charset="-122"/>
                        </a:rPr>
                        <a:t>Frequently经常出差</a:t>
                      </a:r>
                      <a:endParaRPr lang="en-US" altLang="en-US" sz="1400">
                        <a:solidFill>
                          <a:srgbClr val="404040"/>
                        </a:solidFill>
                        <a:latin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1145">
                <a:tc>
                  <a:txBody>
                    <a:bodyPr/>
                    <a:lstStyle/>
                    <a:p>
                      <a:pPr algn="l">
                        <a:buNone/>
                      </a:pPr>
                      <a:r>
                        <a:rPr lang="en-US" altLang="en-US" sz="1400">
                          <a:solidFill>
                            <a:srgbClr val="404040"/>
                          </a:solidFill>
                          <a:latin typeface="Arial" panose="020B0604020202020204" charset="-122"/>
                        </a:rPr>
                        <a:t>DailyRate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altLang="zh-CN" sz="1400">
                          <a:solidFill>
                            <a:srgbClr val="404040"/>
                          </a:solidFill>
                          <a:latin typeface="Arial" panose="020B0604020202020204" pitchFamily="34" charset="0"/>
                          <a:ea typeface="宋体" panose="02010600030101010101" pitchFamily="2" charset="-122"/>
                        </a:rPr>
                        <a:t>平均日工资</a:t>
                      </a:r>
                      <a:endParaRPr lang="zh-CN" altLang="zh-CN" sz="1400">
                        <a:solidFill>
                          <a:srgbClr val="404040"/>
                        </a:solidFill>
                        <a:latin typeface="Arial" panose="020B0604020202020204" pitchFamily="34" charset="0"/>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511175">
                <a:tc>
                  <a:txBody>
                    <a:bodyPr/>
                    <a:lstStyle/>
                    <a:p>
                      <a:pPr algn="l">
                        <a:buNone/>
                      </a:pPr>
                      <a:r>
                        <a:rPr lang="en-US" sz="1400">
                          <a:solidFill>
                            <a:srgbClr val="404040"/>
                          </a:solidFill>
                          <a:latin typeface="Arial" panose="020B0604020202020204" charset="-122"/>
                        </a:rPr>
                        <a:t>Department</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员工所在部门，Sales销售部，Research &amp; Development研发部，Human Resources人力资源部</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486410">
                <a:tc>
                  <a:txBody>
                    <a:bodyPr/>
                    <a:lstStyle/>
                    <a:p>
                      <a:pPr algn="l">
                        <a:buNone/>
                      </a:pPr>
                      <a:r>
                        <a:rPr lang="en-US" sz="1400">
                          <a:solidFill>
                            <a:srgbClr val="404040"/>
                          </a:solidFill>
                          <a:latin typeface="Arial" panose="020B0604020202020204" charset="-122"/>
                        </a:rPr>
                        <a:t>DistanceFromHome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公司跟家庭住址的距离，从1到29，1表示最近，29表示最远</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286385">
                <a:tc>
                  <a:txBody>
                    <a:bodyPr/>
                    <a:lstStyle/>
                    <a:p>
                      <a:pPr algn="l">
                        <a:buNone/>
                      </a:pPr>
                      <a:r>
                        <a:rPr lang="en-US" sz="1400">
                          <a:solidFill>
                            <a:srgbClr val="404040"/>
                          </a:solidFill>
                          <a:latin typeface="Arial" panose="020B0604020202020204" charset="-122"/>
                        </a:rPr>
                        <a:t>Education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员工的教育程度，从1到5，5表示教育程度最高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916940">
                <a:tc>
                  <a:txBody>
                    <a:bodyPr/>
                    <a:lstStyle/>
                    <a:p>
                      <a:pPr algn="l">
                        <a:buNone/>
                      </a:pPr>
                      <a:r>
                        <a:rPr lang="en-US" sz="1400" dirty="0" err="1">
                          <a:solidFill>
                            <a:srgbClr val="404040"/>
                          </a:solidFill>
                          <a:latin typeface="Arial" panose="020B0604020202020204" charset="-122"/>
                        </a:rPr>
                        <a:t>EducationField</a:t>
                      </a:r>
                      <a:endParaRPr lang="en-US" altLang="en-US" sz="1400" dirty="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员工所学习的专业领域，Life Sciences表示生命科学，Medical表示医疗，Marketing表示市场营销，Technical Degree表示技术学位，Human Resources表示人力资源，Other表示其他</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287020">
                <a:tc>
                  <a:txBody>
                    <a:bodyPr/>
                    <a:lstStyle/>
                    <a:p>
                      <a:pPr algn="l">
                        <a:buNone/>
                      </a:pPr>
                      <a:r>
                        <a:rPr lang="en-US" sz="1400" dirty="0" err="1">
                          <a:solidFill>
                            <a:srgbClr val="404040"/>
                          </a:solidFill>
                          <a:latin typeface="Arial" panose="020B0604020202020204" charset="-122"/>
                        </a:rPr>
                        <a:t>EmployeeNumber</a:t>
                      </a:r>
                      <a:endParaRPr lang="en-US" altLang="en-US" sz="1400" dirty="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dirty="0">
                          <a:solidFill>
                            <a:srgbClr val="404040"/>
                          </a:solidFill>
                          <a:latin typeface="Arial" panose="020B0604020202020204" pitchFamily="34" charset="0"/>
                          <a:ea typeface="Arial" panose="020B0604020202020204" charset="-122"/>
                        </a:rPr>
                        <a:t>员工号码</a:t>
                      </a:r>
                      <a:endParaRPr lang="zh-CN" altLang="en-US" sz="1400" dirty="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511810">
                <a:tc>
                  <a:txBody>
                    <a:bodyPr/>
                    <a:lstStyle/>
                    <a:p>
                      <a:pPr algn="l">
                        <a:buNone/>
                      </a:pPr>
                      <a:r>
                        <a:rPr lang="en-US" sz="1400">
                          <a:solidFill>
                            <a:srgbClr val="404040"/>
                          </a:solidFill>
                          <a:latin typeface="Arial" panose="020B0604020202020204" charset="-122"/>
                        </a:rPr>
                        <a:t>EnvironmentSatisfaction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员工对于工作环境的满意程度，从1到4，1的满意程度最低，4的满意程度最高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286385">
                <a:tc>
                  <a:txBody>
                    <a:bodyPr/>
                    <a:lstStyle/>
                    <a:p>
                      <a:pPr algn="l">
                        <a:buNone/>
                      </a:pPr>
                      <a:r>
                        <a:rPr lang="en-US" sz="1400">
                          <a:solidFill>
                            <a:srgbClr val="404040"/>
                          </a:solidFill>
                          <a:latin typeface="Arial" panose="020B0604020202020204" charset="-122"/>
                        </a:rPr>
                        <a:t>Gender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400" dirty="0">
                          <a:solidFill>
                            <a:srgbClr val="404040"/>
                          </a:solidFill>
                          <a:latin typeface="Arial" panose="020B0604020202020204" pitchFamily="34" charset="0"/>
                          <a:ea typeface="Arial" panose="020B0604020202020204" charset="-122"/>
                        </a:rPr>
                        <a:t>员工性别，Male表示男性，Female表示女性</a:t>
                      </a:r>
                      <a:endParaRPr lang="zh-CN" altLang="en-US" sz="1400" dirty="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ustDataLst>
      <p:tags r:id="rId3"/>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CatBoost</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90345"/>
            <a:ext cx="42881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model.fit(X_train, y_train, eval_set=(X_valid, y_valid), cat_features=categorical_features_indices)</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 = model.predict(test)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test['Attrition']=predict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test[['Attrition']].to_csv('submit_cb.csv')</a:t>
            </a:r>
            <a:endParaRPr sz="1400" dirty="0">
              <a:ea typeface="宋体" panose="02010600030101010101" pitchFamily="2" charset="-122"/>
              <a:sym typeface="+mn-ea"/>
            </a:endParaRPr>
          </a:p>
        </p:txBody>
      </p:sp>
      <p:sp>
        <p:nvSpPr>
          <p:cNvPr id="6" name="Content Placeholder 2"/>
          <p:cNvSpPr txBox="1">
            <a:spLocks noGrp="1"/>
          </p:cNvSpPr>
          <p:nvPr/>
        </p:nvSpPr>
        <p:spPr>
          <a:xfrm>
            <a:off x="352425" y="1212215"/>
            <a:ext cx="3730625" cy="5327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Step4</a:t>
            </a:r>
            <a:r>
              <a:rPr lang="zh-CN" altLang="zh-CN" sz="1600" dirty="0">
                <a:solidFill>
                  <a:srgbClr val="FF0000"/>
                </a:solidFill>
                <a:ea typeface="宋体" panose="02010600030101010101" pitchFamily="2" charset="-122"/>
                <a:sym typeface="+mn-ea"/>
              </a:rPr>
              <a:t>，模型训练，得出预测结果</a:t>
            </a:r>
            <a:endParaRPr lang="zh-CN" altLang="en-US" sz="1600" dirty="0">
              <a:solidFill>
                <a:srgbClr val="FF0000"/>
              </a:solidFill>
              <a:ea typeface="宋体" panose="02010600030101010101" pitchFamily="2" charset="-122"/>
              <a:sym typeface="+mn-ea"/>
            </a:endParaRPr>
          </a:p>
        </p:txBody>
      </p:sp>
      <p:sp>
        <p:nvSpPr>
          <p:cNvPr id="3" name="右箭头 2"/>
          <p:cNvSpPr/>
          <p:nvPr/>
        </p:nvSpPr>
        <p:spPr>
          <a:xfrm>
            <a:off x="4237355" y="3291205"/>
            <a:ext cx="421005" cy="274955"/>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5057140" y="2023110"/>
            <a:ext cx="5318760" cy="3769360"/>
          </a:xfrm>
          <a:prstGeom prst="rect">
            <a:avLst/>
          </a:prstGeom>
        </p:spPr>
      </p:pic>
      <p:pic>
        <p:nvPicPr>
          <p:cNvPr id="5" name="图片 4"/>
          <p:cNvPicPr>
            <a:picLocks noChangeAspect="1"/>
          </p:cNvPicPr>
          <p:nvPr/>
        </p:nvPicPr>
        <p:blipFill>
          <a:blip r:embed="rId2"/>
          <a:stretch>
            <a:fillRect/>
          </a:stretch>
        </p:blipFill>
        <p:spPr>
          <a:xfrm>
            <a:off x="10497820" y="1231265"/>
            <a:ext cx="1419225" cy="5162550"/>
          </a:xfrm>
          <a:prstGeom prst="rect">
            <a:avLst/>
          </a:prstGeom>
        </p:spPr>
      </p:pic>
    </p:spTree>
    <p:custDataLst>
      <p:tags r:id="rId3"/>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414145"/>
            <a:ext cx="80333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LighGBM</a:t>
            </a:r>
            <a:r>
              <a:rPr lang="zh-CN" altLang="zh-CN" sz="1800" dirty="0">
                <a:ea typeface="宋体" panose="02010600030101010101" pitchFamily="2" charset="-122"/>
                <a:sym typeface="+mn-ea"/>
              </a:rPr>
              <a:t>效率高，在</a:t>
            </a:r>
            <a:r>
              <a:rPr lang="en-US" altLang="zh-CN" sz="1800" dirty="0">
                <a:ea typeface="宋体" panose="02010600030101010101" pitchFamily="2" charset="-122"/>
                <a:sym typeface="+mn-ea"/>
              </a:rPr>
              <a:t>Kaggle</a:t>
            </a:r>
            <a:r>
              <a:rPr lang="zh-CN" altLang="zh-CN" sz="1800" dirty="0">
                <a:ea typeface="宋体" panose="02010600030101010101" pitchFamily="2" charset="-122"/>
                <a:sym typeface="+mn-ea"/>
              </a:rPr>
              <a:t>比赛中应用多</a:t>
            </a:r>
            <a:endParaRPr lang="zh-CN" altLang="zh-CN"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CatBoost</a:t>
            </a:r>
            <a:r>
              <a:rPr lang="zh-CN" altLang="en-US" sz="1800" dirty="0">
                <a:ea typeface="宋体" panose="02010600030101010101" pitchFamily="2" charset="-122"/>
                <a:sym typeface="+mn-ea"/>
              </a:rPr>
              <a:t>对于</a:t>
            </a:r>
            <a:r>
              <a:rPr lang="en-US" sz="1800" dirty="0">
                <a:ea typeface="宋体" panose="02010600030101010101" pitchFamily="2" charset="-122"/>
                <a:sym typeface="+mn-ea"/>
              </a:rPr>
              <a:t>分类特征</a:t>
            </a:r>
            <a:r>
              <a:rPr lang="zh-CN" altLang="en-US" sz="1800" dirty="0">
                <a:ea typeface="宋体" panose="02010600030101010101" pitchFamily="2" charset="-122"/>
                <a:sym typeface="+mn-ea"/>
              </a:rPr>
              <a:t>多的数据，可以</a:t>
            </a:r>
            <a:r>
              <a:rPr lang="en-US" sz="1800" dirty="0">
                <a:ea typeface="宋体" panose="02010600030101010101" pitchFamily="2" charset="-122"/>
                <a:sym typeface="+mn-ea"/>
              </a:rPr>
              <a:t>高效的处理，过拟合程度小，效果好</a:t>
            </a:r>
            <a:endParaRPr lang="en-US"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XGBoost, LightGBM</a:t>
            </a:r>
            <a:r>
              <a:rPr lang="en-US" altLang="zh-CN" sz="1800" dirty="0">
                <a:ea typeface="宋体" panose="02010600030101010101" pitchFamily="2" charset="-122"/>
                <a:sym typeface="+mn-ea"/>
              </a:rPr>
              <a:t>, CatBoost</a:t>
            </a:r>
            <a:r>
              <a:rPr lang="zh-CN" altLang="zh-CN" sz="1800" dirty="0">
                <a:ea typeface="宋体" panose="02010600030101010101" pitchFamily="2" charset="-122"/>
                <a:sym typeface="+mn-ea"/>
              </a:rPr>
              <a:t>参数较多，调参需要花大量时间</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Boosting</a:t>
            </a:r>
            <a:r>
              <a:rPr lang="zh-CN" altLang="en-US" sz="1800" dirty="0">
                <a:ea typeface="宋体" panose="02010600030101010101" pitchFamily="2" charset="-122"/>
                <a:sym typeface="+mn-ea"/>
              </a:rPr>
              <a:t>集成学习包括</a:t>
            </a:r>
            <a:r>
              <a:rPr lang="zh-CN" altLang="zh-CN" sz="1800" dirty="0">
                <a:ea typeface="宋体" panose="02010600030101010101" pitchFamily="2" charset="-122"/>
                <a:sym typeface="+mn-ea"/>
              </a:rPr>
              <a:t>AdaBoosting和</a:t>
            </a:r>
            <a:r>
              <a:rPr lang="en-US" altLang="zh-CN" sz="1800" dirty="0">
                <a:ea typeface="宋体" panose="02010600030101010101" pitchFamily="2" charset="-122"/>
                <a:sym typeface="+mn-ea"/>
              </a:rPr>
              <a:t>Gradient Boosting</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Boosting</a:t>
            </a:r>
            <a:r>
              <a:rPr lang="zh-CN" altLang="en-US" sz="1800" dirty="0">
                <a:ea typeface="宋体" panose="02010600030101010101" pitchFamily="2" charset="-122"/>
                <a:sym typeface="+mn-ea"/>
              </a:rPr>
              <a:t>只是集成学习中的一种（</a:t>
            </a:r>
            <a:r>
              <a:rPr lang="en-US" altLang="zh-CN" sz="1800" dirty="0">
                <a:ea typeface="宋体" panose="02010600030101010101" pitchFamily="2" charset="-122"/>
                <a:sym typeface="+mn-ea"/>
              </a:rPr>
              <a:t>Bagging, Stacking</a:t>
            </a:r>
            <a:r>
              <a:rPr lang="zh-CN" altLang="zh-CN" sz="1800" dirty="0">
                <a:ea typeface="宋体" panose="02010600030101010101" pitchFamily="2" charset="-122"/>
                <a:sym typeface="+mn-ea"/>
              </a:rPr>
              <a:t>）</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5030470"/>
          </a:xfrm>
        </p:spPr>
        <p:txBody>
          <a:bodyPr>
            <a:normAutofit/>
          </a:bodyPr>
          <a:lstStyle/>
          <a:p>
            <a:pPr marL="0" indent="0">
              <a:lnSpc>
                <a:spcPct val="170000"/>
              </a:lnSpc>
              <a:buNone/>
            </a:pPr>
            <a:r>
              <a:rPr lang="en-US" altLang="zh-CN" sz="2200" dirty="0">
                <a:ea typeface="宋体" panose="02010600030101010101" pitchFamily="2" charset="-122"/>
                <a:sym typeface="+mn-ea"/>
              </a:rPr>
              <a:t>Thinking1</a:t>
            </a:r>
            <a:r>
              <a:rPr lang="zh-CN" altLang="zh-CN" sz="2200" dirty="0">
                <a:ea typeface="宋体" panose="02010600030101010101" pitchFamily="2" charset="-122"/>
                <a:sym typeface="+mn-ea"/>
              </a:rPr>
              <a:t>：</a:t>
            </a:r>
            <a:r>
              <a:rPr lang="en-US" altLang="zh-CN" sz="2200" dirty="0">
                <a:ea typeface="宋体" panose="02010600030101010101" pitchFamily="2" charset="-122"/>
                <a:sym typeface="+mn-ea"/>
              </a:rPr>
              <a:t>XGBoost</a:t>
            </a:r>
            <a:r>
              <a:rPr lang="zh-CN" altLang="en-US" sz="2200" dirty="0">
                <a:ea typeface="宋体" panose="02010600030101010101" pitchFamily="2" charset="-122"/>
                <a:sym typeface="+mn-ea"/>
              </a:rPr>
              <a:t>与</a:t>
            </a:r>
            <a:r>
              <a:rPr lang="en-US" altLang="zh-CN" sz="2200" dirty="0">
                <a:ea typeface="宋体" panose="02010600030101010101" pitchFamily="2" charset="-122"/>
                <a:sym typeface="+mn-ea"/>
              </a:rPr>
              <a:t>GBDT</a:t>
            </a:r>
            <a:r>
              <a:rPr lang="zh-CN" altLang="en-US" sz="2200" dirty="0">
                <a:ea typeface="宋体" panose="02010600030101010101" pitchFamily="2" charset="-122"/>
                <a:sym typeface="+mn-ea"/>
              </a:rPr>
              <a:t>的区别是什么？</a:t>
            </a:r>
            <a:endParaRPr altLang="zh-CN" sz="2200" dirty="0">
              <a:ea typeface="宋体" panose="02010600030101010101" pitchFamily="2" charset="-122"/>
              <a:sym typeface="+mn-ea"/>
            </a:endParaRPr>
          </a:p>
          <a:p>
            <a:pPr marL="0" indent="0">
              <a:lnSpc>
                <a:spcPct val="170000"/>
              </a:lnSpc>
              <a:buNone/>
            </a:pPr>
            <a:r>
              <a:rPr lang="en-US" altLang="zh-CN" sz="2200" dirty="0">
                <a:ea typeface="宋体" panose="02010600030101010101" pitchFamily="2" charset="-122"/>
                <a:sym typeface="+mn-ea"/>
              </a:rPr>
              <a:t>Thinking2</a:t>
            </a:r>
            <a:r>
              <a:rPr lang="zh-CN" altLang="zh-CN" sz="2200" dirty="0">
                <a:ea typeface="宋体" panose="02010600030101010101" pitchFamily="2" charset="-122"/>
                <a:sym typeface="+mn-ea"/>
              </a:rPr>
              <a:t>：</a:t>
            </a:r>
            <a:r>
              <a:rPr lang="en-US" altLang="zh-CN" sz="2200" dirty="0" err="1">
                <a:ea typeface="宋体" panose="02010600030101010101" pitchFamily="2" charset="-122"/>
                <a:sym typeface="+mn-ea"/>
              </a:rPr>
              <a:t>XGBoost</a:t>
            </a:r>
            <a:r>
              <a:rPr lang="zh-CN" altLang="en-US" sz="2200" dirty="0">
                <a:ea typeface="宋体" panose="02010600030101010101" pitchFamily="2" charset="-122"/>
                <a:sym typeface="+mn-ea"/>
              </a:rPr>
              <a:t>与</a:t>
            </a:r>
            <a:r>
              <a:rPr lang="en-US" altLang="zh-CN" sz="2200" dirty="0" err="1">
                <a:ea typeface="宋体" panose="02010600030101010101" pitchFamily="2" charset="-122"/>
                <a:sym typeface="+mn-ea"/>
              </a:rPr>
              <a:t>LightGBM</a:t>
            </a:r>
            <a:r>
              <a:rPr lang="zh-CN" altLang="en-US" sz="2200" dirty="0">
                <a:ea typeface="宋体" panose="02010600030101010101" pitchFamily="2" charset="-122"/>
                <a:sym typeface="+mn-ea"/>
              </a:rPr>
              <a:t>的区别是什么？</a:t>
            </a:r>
            <a:endParaRPr lang="zh-CN" altLang="zh-CN" sz="2200" dirty="0">
              <a:ea typeface="宋体" panose="02010600030101010101" pitchFamily="2" charset="-122"/>
              <a:sym typeface="+mn-ea"/>
            </a:endParaRPr>
          </a:p>
          <a:p>
            <a:pPr marL="0" indent="0">
              <a:lnSpc>
                <a:spcPct val="170000"/>
              </a:lnSpc>
              <a:buNone/>
            </a:pPr>
            <a:r>
              <a:rPr altLang="zh-CN" sz="2200" dirty="0">
                <a:ea typeface="宋体" panose="02010600030101010101" pitchFamily="2" charset="-122"/>
                <a:sym typeface="+mn-ea"/>
              </a:rPr>
              <a:t>Thinking</a:t>
            </a:r>
            <a:r>
              <a:rPr lang="en-US" sz="2200" dirty="0">
                <a:ea typeface="宋体" panose="02010600030101010101" pitchFamily="2" charset="-122"/>
                <a:sym typeface="+mn-ea"/>
              </a:rPr>
              <a:t>3</a:t>
            </a:r>
            <a:r>
              <a:rPr altLang="zh-CN" sz="2200" dirty="0">
                <a:ea typeface="宋体" panose="02010600030101010101" pitchFamily="2" charset="-122"/>
                <a:sym typeface="+mn-ea"/>
              </a:rPr>
              <a:t>：</a:t>
            </a:r>
            <a:r>
              <a:rPr lang="zh-CN" sz="2200" dirty="0">
                <a:ea typeface="宋体" panose="02010600030101010101" pitchFamily="2" charset="-122"/>
                <a:sym typeface="+mn-ea"/>
              </a:rPr>
              <a:t>举一个你之前做过的预测例子（用的什么模型，解决什么问题，比如我用</a:t>
            </a:r>
            <a:r>
              <a:rPr lang="en-US" altLang="zh-CN" sz="2200" dirty="0">
                <a:ea typeface="宋体" panose="02010600030101010101" pitchFamily="2" charset="-122"/>
                <a:sym typeface="+mn-ea"/>
              </a:rPr>
              <a:t>LR</a:t>
            </a:r>
            <a:r>
              <a:rPr lang="zh-CN" altLang="en-US" sz="2200" dirty="0">
                <a:ea typeface="宋体" panose="02010600030101010101" pitchFamily="2" charset="-122"/>
                <a:sym typeface="+mn-ea"/>
              </a:rPr>
              <a:t>模型，对员工离职进行了预测，效果如何</a:t>
            </a:r>
            <a:r>
              <a:rPr lang="en-US" altLang="zh-CN" sz="2200" dirty="0">
                <a:ea typeface="宋体" panose="02010600030101010101" pitchFamily="2" charset="-122"/>
                <a:sym typeface="+mn-ea"/>
              </a:rPr>
              <a:t>...</a:t>
            </a:r>
            <a:r>
              <a:rPr lang="zh-CN" altLang="zh-CN" sz="2200" dirty="0">
                <a:ea typeface="宋体" panose="02010600030101010101" pitchFamily="2" charset="-122"/>
                <a:sym typeface="+mn-ea"/>
              </a:rPr>
              <a:t> 请分享到课程微信群中</a:t>
            </a:r>
            <a:r>
              <a:rPr lang="zh-CN" sz="2200" dirty="0">
                <a:ea typeface="宋体" panose="02010600030101010101" pitchFamily="2" charset="-122"/>
                <a:sym typeface="+mn-ea"/>
              </a:rPr>
              <a:t>）</a:t>
            </a:r>
            <a:endParaRPr sz="2200" dirty="0">
              <a:ea typeface="宋体" panose="02010600030101010101" pitchFamily="2" charset="-122"/>
              <a:sym typeface="+mn-ea"/>
            </a:endParaRPr>
          </a:p>
        </p:txBody>
      </p:sp>
    </p:spTree>
    <p:custDataLst>
      <p:tags r:id="rId1"/>
    </p:custData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Action1</a:t>
            </a:r>
            <a:r>
              <a:rPr lang="zh-CN" altLang="zh-CN" sz="1800" dirty="0">
                <a:ea typeface="宋体" panose="02010600030101010101" pitchFamily="2" charset="-122"/>
                <a:sym typeface="+mn-ea"/>
              </a:rPr>
              <a:t>：</a:t>
            </a: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数据集：</a:t>
            </a:r>
            <a:r>
              <a:rPr lang="en-US" altLang="zh-CN" sz="1800" dirty="0">
                <a:ea typeface="宋体" panose="02010600030101010101" pitchFamily="2" charset="-122"/>
                <a:sym typeface="+mn-ea"/>
              </a:rPr>
              <a:t>voice.csv</a:t>
            </a:r>
            <a:endParaRPr lang="en-US"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3168个录制的声音样本（来自男性和女性演讲者），采集的频率范围是</a:t>
            </a:r>
            <a:r>
              <a:rPr lang="en-US" altLang="zh-CN" sz="1800" dirty="0">
                <a:ea typeface="宋体" panose="02010600030101010101" pitchFamily="2" charset="-122"/>
                <a:sym typeface="+mn-ea"/>
              </a:rPr>
              <a:t>0hz-280hz</a:t>
            </a:r>
            <a:r>
              <a:rPr lang="zh-CN" altLang="zh-CN" sz="1800" dirty="0">
                <a:ea typeface="宋体" panose="02010600030101010101" pitchFamily="2" charset="-122"/>
                <a:sym typeface="+mn-ea"/>
              </a:rPr>
              <a:t>，已经</a:t>
            </a:r>
            <a:r>
              <a:rPr lang="zh-CN" sz="1800" dirty="0">
                <a:ea typeface="宋体" panose="02010600030101010101" pitchFamily="2" charset="-122"/>
                <a:sym typeface="+mn-ea"/>
              </a:rPr>
              <a:t>对数据进行了预处理</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一共有</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个属性值，请判断该</a:t>
            </a:r>
            <a:r>
              <a:rPr lang="zh-CN" sz="1800" dirty="0">
                <a:ea typeface="宋体" panose="02010600030101010101" pitchFamily="2" charset="-122"/>
                <a:sym typeface="+mn-ea"/>
              </a:rPr>
              <a:t>声音是男还是女？</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使用</a:t>
            </a:r>
            <a:r>
              <a:rPr lang="en-US" altLang="zh-CN" sz="1800" dirty="0">
                <a:ea typeface="宋体" panose="02010600030101010101" pitchFamily="2" charset="-122"/>
                <a:sym typeface="+mn-ea"/>
              </a:rPr>
              <a:t>Accuracy</a:t>
            </a:r>
            <a:r>
              <a:rPr lang="zh-CN" altLang="zh-CN" sz="1800" dirty="0">
                <a:ea typeface="宋体" panose="02010600030101010101" pitchFamily="2" charset="-122"/>
                <a:sym typeface="+mn-ea"/>
              </a:rPr>
              <a:t>作为评价标准</a:t>
            </a:r>
            <a:endParaRPr lang="zh-CN"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7" name="表格 6"/>
          <p:cNvGraphicFramePr/>
          <p:nvPr>
            <p:custDataLst>
              <p:tags r:id="rId1"/>
            </p:custDataLst>
          </p:nvPr>
        </p:nvGraphicFramePr>
        <p:xfrm>
          <a:off x="6074831" y="1743710"/>
          <a:ext cx="5979160" cy="3836670"/>
        </p:xfrm>
        <a:graphic>
          <a:graphicData uri="http://schemas.openxmlformats.org/drawingml/2006/table">
            <a:tbl>
              <a:tblPr firstRow="1" bandRow="1">
                <a:tableStyleId>{5C22544A-7EE6-4342-B048-85BDC9FD1C3A}</a:tableStyleId>
              </a:tblPr>
              <a:tblGrid>
                <a:gridCol w="1931670"/>
                <a:gridCol w="4047490"/>
              </a:tblGrid>
              <a:tr h="27305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304800">
                <a:tc>
                  <a:txBody>
                    <a:bodyPr/>
                    <a:lstStyle/>
                    <a:p>
                      <a:pPr algn="l">
                        <a:buNone/>
                      </a:pPr>
                      <a:r>
                        <a:rPr lang="en-US" sz="1600">
                          <a:solidFill>
                            <a:srgbClr val="000000"/>
                          </a:solidFill>
                          <a:latin typeface="宋体" panose="02010600030101010101" pitchFamily="2" charset="-122"/>
                        </a:rPr>
                        <a:t>peakf</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峰值频率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meanfun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测量声信号的基频平均值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579755">
                <a:tc>
                  <a:txBody>
                    <a:bodyPr/>
                    <a:lstStyle/>
                    <a:p>
                      <a:pPr algn="l">
                        <a:buNone/>
                      </a:pPr>
                      <a:r>
                        <a:rPr lang="en-US" sz="1600">
                          <a:solidFill>
                            <a:srgbClr val="000000"/>
                          </a:solidFill>
                          <a:latin typeface="宋体" panose="02010600030101010101" pitchFamily="2" charset="-122"/>
                        </a:rPr>
                        <a:t>minfun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测量声信号的最小基频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maxfun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测量声波信号的最大基频</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304165">
                <a:tc>
                  <a:txBody>
                    <a:bodyPr/>
                    <a:lstStyle/>
                    <a:p>
                      <a:pPr algn="l">
                        <a:buNone/>
                      </a:pPr>
                      <a:r>
                        <a:rPr lang="en-US" sz="1600">
                          <a:solidFill>
                            <a:srgbClr val="000000"/>
                          </a:solidFill>
                          <a:latin typeface="宋体" panose="02010600030101010101" pitchFamily="2" charset="-122"/>
                        </a:rPr>
                        <a:t>meandom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通过声学信号测量的主导频率的平均值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165">
                <a:tc>
                  <a:txBody>
                    <a:bodyPr/>
                    <a:lstStyle/>
                    <a:p>
                      <a:pPr algn="l">
                        <a:buNone/>
                      </a:pPr>
                      <a:r>
                        <a:rPr lang="en-US" sz="1600">
                          <a:solidFill>
                            <a:srgbClr val="000000"/>
                          </a:solidFill>
                          <a:latin typeface="宋体" panose="02010600030101010101" pitchFamily="2" charset="-122"/>
                        </a:rPr>
                        <a:t>mindom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通过声学信号测量的最小频率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304165">
                <a:tc>
                  <a:txBody>
                    <a:bodyPr/>
                    <a:lstStyle/>
                    <a:p>
                      <a:pPr algn="l">
                        <a:buNone/>
                      </a:pPr>
                      <a:r>
                        <a:rPr lang="en-US" sz="1600">
                          <a:solidFill>
                            <a:srgbClr val="000000"/>
                          </a:solidFill>
                          <a:latin typeface="宋体" panose="02010600030101010101" pitchFamily="2" charset="-122"/>
                        </a:rPr>
                        <a:t>maxdom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通过声学信号测量的最大频率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800">
                <a:tc>
                  <a:txBody>
                    <a:bodyPr/>
                    <a:lstStyle/>
                    <a:p>
                      <a:pPr algn="l">
                        <a:buNone/>
                      </a:pPr>
                      <a:r>
                        <a:rPr lang="en-US" sz="1600">
                          <a:solidFill>
                            <a:srgbClr val="000000"/>
                          </a:solidFill>
                          <a:latin typeface="宋体" panose="02010600030101010101" pitchFamily="2" charset="-122"/>
                        </a:rPr>
                        <a:t>dfrange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声学信号测量的主频范围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548640">
                <a:tc>
                  <a:txBody>
                    <a:bodyPr/>
                    <a:lstStyle/>
                    <a:p>
                      <a:pPr algn="l">
                        <a:buNone/>
                      </a:pPr>
                      <a:r>
                        <a:rPr lang="en-US" sz="1600">
                          <a:solidFill>
                            <a:srgbClr val="000000"/>
                          </a:solidFill>
                          <a:latin typeface="宋体" panose="02010600030101010101" pitchFamily="2" charset="-122"/>
                        </a:rPr>
                        <a:t>modindx</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调制指数（计算基频相邻测量值之间的累积绝对差除以频率范围）</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304800">
                <a:tc>
                  <a:txBody>
                    <a:bodyPr/>
                    <a:lstStyle/>
                    <a:p>
                      <a:pPr algn="l">
                        <a:buNone/>
                      </a:pPr>
                      <a:r>
                        <a:rPr lang="en-US" sz="1600">
                          <a:solidFill>
                            <a:srgbClr val="000000"/>
                          </a:solidFill>
                          <a:latin typeface="宋体" panose="02010600030101010101" pitchFamily="2" charset="-122"/>
                        </a:rPr>
                        <a:t>label</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男 or 女</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bl>
          </a:graphicData>
        </a:graphic>
      </p:graphicFrame>
      <p:graphicFrame>
        <p:nvGraphicFramePr>
          <p:cNvPr id="9" name="表格 8"/>
          <p:cNvGraphicFramePr/>
          <p:nvPr>
            <p:custDataLst>
              <p:tags r:id="rId2"/>
            </p:custDataLst>
          </p:nvPr>
        </p:nvGraphicFramePr>
        <p:xfrm>
          <a:off x="77470" y="1896745"/>
          <a:ext cx="5830570" cy="3705225"/>
        </p:xfrm>
        <a:graphic>
          <a:graphicData uri="http://schemas.openxmlformats.org/drawingml/2006/table">
            <a:tbl>
              <a:tblPr firstRow="1" bandRow="1">
                <a:tableStyleId>{5C22544A-7EE6-4342-B048-85BDC9FD1C3A}</a:tableStyleId>
              </a:tblPr>
              <a:tblGrid>
                <a:gridCol w="1626870"/>
                <a:gridCol w="4203700"/>
              </a:tblGrid>
              <a:tr h="271780">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r>
                        <a:rPr lang="en-US" altLang="zh-CN" sz="1400" b="1">
                          <a:solidFill>
                            <a:srgbClr val="FFFFFF"/>
                          </a:solidFill>
                          <a:latin typeface="宋体" panose="02010600030101010101" pitchFamily="2" charset="-122"/>
                          <a:ea typeface="宋体" panose="02010600030101010101" pitchFamily="2" charset="-122"/>
                        </a:rPr>
                        <a:t>+</a:t>
                      </a:r>
                      <a:endParaRPr lang="en-US" altLang="zh-CN"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241300">
                <a:tc>
                  <a:txBody>
                    <a:bodyPr/>
                    <a:lstStyle/>
                    <a:p>
                      <a:pPr algn="l">
                        <a:buNone/>
                      </a:pPr>
                      <a:r>
                        <a:rPr lang="en-US" altLang="en-US" sz="1600">
                          <a:solidFill>
                            <a:srgbClr val="000000"/>
                          </a:solidFill>
                          <a:latin typeface="宋体" panose="02010600030101010101" pitchFamily="2" charset="-122"/>
                        </a:rPr>
                        <a:t>meanfreq</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平均频率（单位kHz）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sd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频率标准差</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median</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中位频率（单位kHz)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Q25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频率第一个四分位数（单位kHz)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Q75</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频率第三个四分位数（单位kHz)</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IQR</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四分位数间距</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skew</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歪斜</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410845">
                <a:tc>
                  <a:txBody>
                    <a:bodyPr/>
                    <a:lstStyle/>
                    <a:p>
                      <a:pPr algn="l">
                        <a:buNone/>
                      </a:pPr>
                      <a:r>
                        <a:rPr lang="en-US" sz="1600">
                          <a:solidFill>
                            <a:srgbClr val="000000"/>
                          </a:solidFill>
                          <a:latin typeface="宋体" panose="02010600030101010101" pitchFamily="2" charset="-122"/>
                        </a:rPr>
                        <a:t>kurt</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峰度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sfm</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频谱平坦度</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FFFFF"/>
                    </a:solidFill>
                  </a:tcPr>
                </a:tc>
              </a:tr>
              <a:tr h="241300">
                <a:tc>
                  <a:txBody>
                    <a:bodyPr/>
                    <a:lstStyle/>
                    <a:p>
                      <a:pPr algn="l">
                        <a:buNone/>
                      </a:pPr>
                      <a:r>
                        <a:rPr lang="en-US" sz="1600">
                          <a:solidFill>
                            <a:srgbClr val="000000"/>
                          </a:solidFill>
                          <a:latin typeface="宋体" panose="02010600030101010101" pitchFamily="2" charset="-122"/>
                        </a:rPr>
                        <a:t>mode</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波模频率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a:noFill/>
                    </a:lnB>
                    <a:lnTlToBr>
                      <a:noFill/>
                    </a:lnTlToBr>
                    <a:lnBlToTr>
                      <a:noFill/>
                    </a:lnBlToTr>
                    <a:solidFill>
                      <a:srgbClr val="F2F2F2"/>
                    </a:solidFill>
                  </a:tcPr>
                </a:tc>
              </a:tr>
              <a:tr h="241300">
                <a:tc>
                  <a:txBody>
                    <a:bodyPr/>
                    <a:lstStyle/>
                    <a:p>
                      <a:pPr algn="l">
                        <a:buNone/>
                      </a:pPr>
                      <a:r>
                        <a:rPr lang="en-US" sz="1600">
                          <a:solidFill>
                            <a:srgbClr val="000000"/>
                          </a:solidFill>
                          <a:latin typeface="宋体" panose="02010600030101010101" pitchFamily="2" charset="-122"/>
                        </a:rPr>
                        <a:t>centroid</a:t>
                      </a:r>
                      <a:endParaRPr lang="en-US" altLang="en-US" sz="1600">
                        <a:solidFill>
                          <a:srgbClr val="000000"/>
                        </a:solidFill>
                        <a:latin typeface="宋体" panose="02010600030101010101" pitchFamily="2" charset="-122"/>
                      </a:endParaRPr>
                    </a:p>
                  </a:txBody>
                  <a:tcPr marL="12700" marR="12700" marT="12700" anchor="ctr">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600">
                          <a:solidFill>
                            <a:srgbClr val="000000"/>
                          </a:solidFill>
                          <a:latin typeface="Arial" panose="020B0604020202020204" pitchFamily="34" charset="0"/>
                          <a:ea typeface="宋体" panose="02010600030101010101" pitchFamily="2" charset="-122"/>
                        </a:rPr>
                        <a:t>质心频率</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anchor="ctr">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ustDataLst>
      <p:tags r:id="rId3"/>
    </p:custData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男女声音识别</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，数据加载</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，数据预处理</a:t>
            </a:r>
            <a:endParaRPr lang="zh-CN"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分离特征</a:t>
            </a:r>
            <a:r>
              <a:rPr lang="en-US" altLang="zh-CN" sz="1800" dirty="0">
                <a:ea typeface="宋体" panose="02010600030101010101" pitchFamily="2" charset="-122"/>
                <a:sym typeface="+mn-ea"/>
              </a:rPr>
              <a:t>X </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Target y</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使用标签编码，</a:t>
            </a:r>
            <a:r>
              <a:rPr sz="1800" dirty="0">
                <a:ea typeface="宋体" panose="02010600030101010101" pitchFamily="2" charset="-122"/>
                <a:sym typeface="+mn-ea"/>
              </a:rPr>
              <a:t>male -&gt; 1, female -&gt; 0</a:t>
            </a:r>
            <a:endParaRPr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将特征</a:t>
            </a:r>
            <a:r>
              <a:rPr lang="en-US" altLang="zh-CN" sz="1800" dirty="0">
                <a:ea typeface="宋体" panose="02010600030101010101" pitchFamily="2" charset="-122"/>
                <a:sym typeface="+mn-ea"/>
              </a:rPr>
              <a:t>X</a:t>
            </a:r>
            <a:r>
              <a:rPr lang="zh-CN" altLang="zh-CN" sz="1800" dirty="0">
                <a:ea typeface="宋体" panose="02010600030101010101" pitchFamily="2" charset="-122"/>
                <a:sym typeface="+mn-ea"/>
              </a:rPr>
              <a:t>矩阵进行规范化</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a:t>
            </a:r>
            <a:r>
              <a:rPr lang="zh-CN" altLang="en-US" sz="1800" dirty="0">
                <a:ea typeface="宋体" panose="02010600030101010101" pitchFamily="2" charset="-122"/>
                <a:sym typeface="+mn-ea"/>
              </a:rPr>
              <a:t>标准差标准化，处理后的数据符合标准正态分布</a:t>
            </a:r>
            <a:endParaRPr lang="zh-CN" altLang="en-US"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scaler = StandardScaler()</a:t>
            </a:r>
            <a:endParaRPr lang="zh-CN" altLang="zh-CN"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sp>
        <p:nvSpPr>
          <p:cNvPr id="2" name="Content Placeholder 2"/>
          <p:cNvSpPr txBox="1">
            <a:spLocks noGrp="1"/>
          </p:cNvSpPr>
          <p:nvPr/>
        </p:nvSpPr>
        <p:spPr>
          <a:xfrm>
            <a:off x="5892165" y="155067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，数据集切分，train_test_split</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Step4</a:t>
            </a:r>
            <a:r>
              <a:rPr lang="zh-CN" altLang="zh-CN" sz="1800" dirty="0">
                <a:ea typeface="宋体" panose="02010600030101010101" pitchFamily="2" charset="-122"/>
                <a:sym typeface="+mn-ea"/>
              </a:rPr>
              <a:t>，模型训练</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XGBoost, LightGBM, CatBoost </a:t>
            </a:r>
            <a:r>
              <a:rPr lang="zh-CN" altLang="en-US" sz="1800" dirty="0">
                <a:ea typeface="宋体" panose="02010600030101010101" pitchFamily="2" charset="-122"/>
                <a:sym typeface="+mn-ea"/>
              </a:rPr>
              <a:t>中的任意一种</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Step5</a:t>
            </a:r>
            <a:r>
              <a:rPr lang="zh-CN" altLang="zh-CN" sz="1800" dirty="0">
                <a:ea typeface="宋体" panose="02010600030101010101" pitchFamily="2" charset="-122"/>
                <a:sym typeface="+mn-ea"/>
              </a:rPr>
              <a:t>，模型预测</a:t>
            </a:r>
            <a:endParaRPr lang="zh-CN" altLang="zh-CN" sz="1800" dirty="0">
              <a:ea typeface="宋体" panose="02010600030101010101" pitchFamily="2" charset="-122"/>
              <a:sym typeface="+mn-ea"/>
            </a:endParaRPr>
          </a:p>
          <a:p>
            <a:pPr marL="0" indent="0">
              <a:lnSpc>
                <a:spcPct val="150000"/>
              </a:lnSpc>
              <a:buNone/>
            </a:pPr>
            <a:endParaRPr lang="zh-CN" altLang="zh-CN" sz="1800" dirty="0">
              <a:ea typeface="宋体" panose="02010600030101010101" pitchFamily="2" charset="-122"/>
              <a:sym typeface="+mn-ea"/>
            </a:endParaRPr>
          </a:p>
        </p:txBody>
      </p:sp>
    </p:spTree>
    <p:custDataLst>
      <p:tags r:id="rId1"/>
    </p:custData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预测全家桶-1"/>
          <p:cNvPicPr>
            <a:picLocks noChangeAspect="1"/>
          </p:cNvPicPr>
          <p:nvPr/>
        </p:nvPicPr>
        <p:blipFill>
          <a:blip r:embed="rId1"/>
          <a:stretch>
            <a:fillRect/>
          </a:stretch>
        </p:blipFill>
        <p:spPr>
          <a:xfrm>
            <a:off x="1722120" y="868680"/>
            <a:ext cx="9086850" cy="603885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预测全家桶-3"/>
          <p:cNvPicPr>
            <a:picLocks noChangeAspect="1"/>
          </p:cNvPicPr>
          <p:nvPr/>
        </p:nvPicPr>
        <p:blipFill>
          <a:blip r:embed="rId1"/>
          <a:stretch>
            <a:fillRect/>
          </a:stretch>
        </p:blipFill>
        <p:spPr>
          <a:xfrm>
            <a:off x="1266825" y="1558925"/>
            <a:ext cx="9658350" cy="4238625"/>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集成学习-1"/>
          <p:cNvPicPr>
            <a:picLocks noChangeAspect="1"/>
          </p:cNvPicPr>
          <p:nvPr/>
        </p:nvPicPr>
        <p:blipFill>
          <a:blip r:embed="rId1"/>
          <a:stretch>
            <a:fillRect/>
          </a:stretch>
        </p:blipFill>
        <p:spPr>
          <a:xfrm>
            <a:off x="1880870" y="2099945"/>
            <a:ext cx="8429625" cy="2657475"/>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集成学习-2"/>
          <p:cNvPicPr>
            <a:picLocks noChangeAspect="1"/>
          </p:cNvPicPr>
          <p:nvPr/>
        </p:nvPicPr>
        <p:blipFill>
          <a:blip r:embed="rId1"/>
          <a:stretch>
            <a:fillRect/>
          </a:stretch>
        </p:blipFill>
        <p:spPr>
          <a:xfrm>
            <a:off x="1704975" y="1012190"/>
            <a:ext cx="8782050" cy="573405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Project A：员工离职预测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84810" y="1325880"/>
            <a:ext cx="61887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数据表字段：</a:t>
            </a:r>
            <a:endParaRPr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494665" y="1885315"/>
          <a:ext cx="7178040" cy="4933315"/>
        </p:xfrm>
        <a:graphic>
          <a:graphicData uri="http://schemas.openxmlformats.org/drawingml/2006/table">
            <a:tbl>
              <a:tblPr firstRow="1" bandRow="1">
                <a:tableStyleId>{5C22544A-7EE6-4342-B048-85BDC9FD1C3A}</a:tableStyleId>
              </a:tblPr>
              <a:tblGrid>
                <a:gridCol w="2375535"/>
                <a:gridCol w="4802505"/>
              </a:tblGrid>
              <a:tr h="273685">
                <a:tc>
                  <a:txBody>
                    <a:bodyPr/>
                    <a:lstStyle/>
                    <a:p>
                      <a:pPr algn="l">
                        <a:buNone/>
                      </a:pPr>
                      <a:r>
                        <a:rPr lang="zh-CN" sz="1400" b="1">
                          <a:solidFill>
                            <a:srgbClr val="FFFFFF"/>
                          </a:solidFill>
                          <a:latin typeface="宋体" panose="02010600030101010101" pitchFamily="2" charset="-122"/>
                          <a:ea typeface="宋体" panose="02010600030101010101" pitchFamily="2" charset="-122"/>
                        </a:rPr>
                        <a:t>字段</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404040"/>
                    </a:solidFill>
                  </a:tcPr>
                </a:tc>
                <a:tc>
                  <a:txBody>
                    <a:bodyPr/>
                    <a:lstStyle/>
                    <a:p>
                      <a:pPr algn="l">
                        <a:buNone/>
                      </a:pPr>
                      <a:r>
                        <a:rPr lang="zh-CN" sz="1400" b="1">
                          <a:solidFill>
                            <a:srgbClr val="FFFFFF"/>
                          </a:solidFill>
                          <a:latin typeface="宋体" panose="02010600030101010101" pitchFamily="2" charset="-122"/>
                          <a:ea typeface="宋体" panose="02010600030101010101" pitchFamily="2" charset="-122"/>
                        </a:rPr>
                        <a:t>定义</a:t>
                      </a:r>
                      <a:endParaRPr lang="zh-CN" altLang="en-US" sz="1400" b="1">
                        <a:solidFill>
                          <a:srgbClr val="FFFFFF"/>
                        </a:solidFill>
                        <a:latin typeface="宋体" panose="02010600030101010101" pitchFamily="2" charset="-122"/>
                        <a:ea typeface="宋体" panose="02010600030101010101" pitchFamily="2"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E34D4D"/>
                    </a:solidFill>
                  </a:tcPr>
                </a:tc>
              </a:tr>
              <a:tr h="273685">
                <a:tc>
                  <a:txBody>
                    <a:bodyPr/>
                    <a:lstStyle/>
                    <a:p>
                      <a:pPr algn="l">
                        <a:buNone/>
                      </a:pPr>
                      <a:r>
                        <a:rPr lang="en-US" sz="1400">
                          <a:solidFill>
                            <a:srgbClr val="404040"/>
                          </a:solidFill>
                          <a:latin typeface="Arial" panose="020B0604020202020204" charset="-122"/>
                        </a:rPr>
                        <a:t>PerformanceRating</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绩效评估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488950">
                <a:tc>
                  <a:txBody>
                    <a:bodyPr/>
                    <a:lstStyle/>
                    <a:p>
                      <a:pPr algn="l">
                        <a:buNone/>
                      </a:pPr>
                      <a:r>
                        <a:rPr lang="en-US" sz="1400">
                          <a:solidFill>
                            <a:srgbClr val="404040"/>
                          </a:solidFill>
                          <a:latin typeface="Arial" panose="020B0604020202020204" charset="-122"/>
                        </a:rPr>
                        <a:t>RelationshipSatisfaction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关系满意度，从1到4，1表示满意度最低，4表示满意度最高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414020">
                <a:tc>
                  <a:txBody>
                    <a:bodyPr/>
                    <a:lstStyle/>
                    <a:p>
                      <a:pPr algn="l">
                        <a:buNone/>
                      </a:pPr>
                      <a:r>
                        <a:rPr lang="en-US" sz="1400">
                          <a:solidFill>
                            <a:srgbClr val="404040"/>
                          </a:solidFill>
                          <a:latin typeface="Arial" panose="020B0604020202020204" charset="-122"/>
                        </a:rPr>
                        <a:t>StandardHours</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标准工时</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414655">
                <a:tc>
                  <a:txBody>
                    <a:bodyPr/>
                    <a:lstStyle/>
                    <a:p>
                      <a:pPr algn="l">
                        <a:buNone/>
                      </a:pPr>
                      <a:r>
                        <a:rPr lang="en-US" sz="1400">
                          <a:solidFill>
                            <a:srgbClr val="404040"/>
                          </a:solidFill>
                          <a:latin typeface="Arial" panose="020B0604020202020204" charset="-122"/>
                        </a:rPr>
                        <a:t>StockOptionLevel</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股票期权水平</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392430">
                <a:tc>
                  <a:txBody>
                    <a:bodyPr/>
                    <a:lstStyle/>
                    <a:p>
                      <a:pPr algn="l">
                        <a:buNone/>
                      </a:pPr>
                      <a:r>
                        <a:rPr lang="en-US" sz="1400">
                          <a:solidFill>
                            <a:srgbClr val="404040"/>
                          </a:solidFill>
                          <a:latin typeface="Arial" panose="020B0604020202020204" charset="-122"/>
                        </a:rPr>
                        <a:t>TotalWorkingYears</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总工龄</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488950">
                <a:tc>
                  <a:txBody>
                    <a:bodyPr/>
                    <a:lstStyle/>
                    <a:p>
                      <a:pPr algn="l">
                        <a:buNone/>
                      </a:pPr>
                      <a:r>
                        <a:rPr lang="en-US" sz="1400">
                          <a:solidFill>
                            <a:srgbClr val="404040"/>
                          </a:solidFill>
                          <a:latin typeface="Arial" panose="020B0604020202020204" charset="-122"/>
                        </a:rPr>
                        <a:t>TrainingTimesLastYear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上一年的培训时长，从0到6，0表示没有培训，6表示培训时间最长</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520700">
                <a:tc>
                  <a:txBody>
                    <a:bodyPr/>
                    <a:lstStyle/>
                    <a:p>
                      <a:pPr algn="l">
                        <a:buNone/>
                      </a:pPr>
                      <a:r>
                        <a:rPr lang="en-US" sz="1400">
                          <a:solidFill>
                            <a:srgbClr val="404040"/>
                          </a:solidFill>
                          <a:latin typeface="Arial" panose="020B0604020202020204" charset="-122"/>
                        </a:rPr>
                        <a:t>WorkLifeBalance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工作与生活平衡程度，从1到4，1表示平衡程度最低，4表示平衡程度最高</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273685">
                <a:tc>
                  <a:txBody>
                    <a:bodyPr/>
                    <a:lstStyle/>
                    <a:p>
                      <a:pPr algn="l">
                        <a:buNone/>
                      </a:pPr>
                      <a:r>
                        <a:rPr lang="en-US" sz="1400">
                          <a:solidFill>
                            <a:srgbClr val="404040"/>
                          </a:solidFill>
                          <a:latin typeface="Arial" panose="020B0604020202020204" charset="-122"/>
                        </a:rPr>
                        <a:t>YearsAtCompany</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在目前公司工作年数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414655">
                <a:tc>
                  <a:txBody>
                    <a:bodyPr/>
                    <a:lstStyle/>
                    <a:p>
                      <a:pPr algn="l">
                        <a:buNone/>
                      </a:pPr>
                      <a:r>
                        <a:rPr lang="en-US" sz="1400">
                          <a:solidFill>
                            <a:srgbClr val="404040"/>
                          </a:solidFill>
                          <a:latin typeface="Arial" panose="020B0604020202020204" charset="-122"/>
                        </a:rPr>
                        <a:t>YearsInCurrentRole</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在目前工作职责的工作年数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FFFFF"/>
                    </a:solidFill>
                  </a:tcPr>
                </a:tc>
              </a:tr>
              <a:tr h="488950">
                <a:tc>
                  <a:txBody>
                    <a:bodyPr/>
                    <a:lstStyle/>
                    <a:p>
                      <a:pPr algn="l">
                        <a:buNone/>
                      </a:pPr>
                      <a:r>
                        <a:rPr lang="en-US" sz="1400">
                          <a:solidFill>
                            <a:srgbClr val="404040"/>
                          </a:solidFill>
                          <a:latin typeface="Arial" panose="020B0604020202020204" charset="-122"/>
                        </a:rPr>
                        <a:t>YearsSinceLastPromotion</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a:noFill/>
                    </a:lnB>
                    <a:lnTlToBr>
                      <a:noFill/>
                    </a:lnTlToBr>
                    <a:lnBlToTr>
                      <a:noFill/>
                    </a:lnBlToTr>
                    <a:solidFill>
                      <a:srgbClr val="F2F2F2"/>
                    </a:solidFill>
                  </a:tcPr>
                </a:tc>
                <a:tc>
                  <a:txBody>
                    <a:bodyPr/>
                    <a:lstStyle/>
                    <a:p>
                      <a:pPr algn="l">
                        <a:buNone/>
                      </a:pPr>
                      <a:r>
                        <a:rPr lang="zh-CN" sz="1400">
                          <a:solidFill>
                            <a:srgbClr val="404040"/>
                          </a:solidFill>
                          <a:latin typeface="Arial" panose="020B0604020202020204" pitchFamily="34" charset="0"/>
                          <a:ea typeface="Arial" panose="020B0604020202020204" charset="-122"/>
                        </a:rPr>
                        <a:t>距离上次升职时长</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a:noFill/>
                    </a:lnB>
                    <a:lnTlToBr>
                      <a:noFill/>
                    </a:lnTlToBr>
                    <a:lnBlToTr>
                      <a:noFill/>
                    </a:lnBlToTr>
                    <a:solidFill>
                      <a:srgbClr val="F2F2F2"/>
                    </a:solidFill>
                  </a:tcPr>
                </a:tc>
              </a:tr>
              <a:tr h="488950">
                <a:tc>
                  <a:txBody>
                    <a:bodyPr/>
                    <a:lstStyle/>
                    <a:p>
                      <a:pPr algn="l">
                        <a:buNone/>
                      </a:pPr>
                      <a:r>
                        <a:rPr lang="en-US" sz="1400">
                          <a:solidFill>
                            <a:srgbClr val="404040"/>
                          </a:solidFill>
                          <a:latin typeface="Arial" panose="020B0604020202020204" charset="-122"/>
                        </a:rPr>
                        <a:t>YearsWithCurrManager</a:t>
                      </a:r>
                      <a:endParaRPr lang="en-US" altLang="en-US" sz="1400">
                        <a:solidFill>
                          <a:srgbClr val="404040"/>
                        </a:solidFill>
                        <a:latin typeface="Arial" panose="020B0604020202020204" charset="-122"/>
                      </a:endParaRPr>
                    </a:p>
                  </a:txBody>
                  <a:tcPr marL="12700" marR="12700" marT="1270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algn="l">
                        <a:buNone/>
                      </a:pPr>
                      <a:r>
                        <a:rPr lang="zh-CN" sz="1400">
                          <a:solidFill>
                            <a:srgbClr val="404040"/>
                          </a:solidFill>
                          <a:latin typeface="Arial" panose="020B0604020202020204" pitchFamily="34" charset="0"/>
                          <a:ea typeface="Arial" panose="020B0604020202020204" charset="-122"/>
                        </a:rPr>
                        <a:t>跟目前的管理者共事年数</a:t>
                      </a:r>
                      <a:endParaRPr lang="zh-CN" altLang="en-US" sz="1400">
                        <a:solidFill>
                          <a:srgbClr val="404040"/>
                        </a:solidFill>
                        <a:latin typeface="Arial" panose="020B0604020202020204" pitchFamily="34" charset="0"/>
                        <a:ea typeface="Arial" panose="020B0604020202020204" charset="-122"/>
                      </a:endParaRPr>
                    </a:p>
                  </a:txBody>
                  <a:tcPr marL="12700" marR="12700" marT="1270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ustDataLst>
      <p:tags r:id="rId2"/>
    </p:custData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集成学习-3"/>
          <p:cNvPicPr>
            <a:picLocks noChangeAspect="1"/>
          </p:cNvPicPr>
          <p:nvPr/>
        </p:nvPicPr>
        <p:blipFill>
          <a:blip r:embed="rId1"/>
          <a:stretch>
            <a:fillRect/>
          </a:stretch>
        </p:blipFill>
        <p:spPr>
          <a:xfrm>
            <a:off x="1929130" y="496570"/>
            <a:ext cx="8239125" cy="6343650"/>
          </a:xfrm>
          <a:prstGeom prst="rect">
            <a:avLst/>
          </a:prstGeom>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集成学习-4"/>
          <p:cNvPicPr>
            <a:picLocks noChangeAspect="1"/>
          </p:cNvPicPr>
          <p:nvPr/>
        </p:nvPicPr>
        <p:blipFill>
          <a:blip r:embed="rId1"/>
          <a:stretch>
            <a:fillRect/>
          </a:stretch>
        </p:blipFill>
        <p:spPr>
          <a:xfrm>
            <a:off x="1680845" y="1304925"/>
            <a:ext cx="8829675" cy="4686300"/>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Make it easier</a:t>
            </a:r>
            <a:endParaRPr lang="zh-CN" dirty="0">
              <a:ea typeface="宋体" panose="02010600030101010101" pitchFamily="2" charset="-122"/>
            </a:endParaRPr>
          </a:p>
        </p:txBody>
      </p:sp>
      <p:sp>
        <p:nvSpPr>
          <p:cNvPr id="2" name="文本占位符 1"/>
          <p:cNvSpPr>
            <a:spLocks noGrp="1"/>
          </p:cNvSpPr>
          <p:nvPr>
            <p:ph type="body" idx="1"/>
          </p:nvPr>
        </p:nvSpPr>
        <p:spPr>
          <a:xfrm>
            <a:off x="725805" y="1600200"/>
            <a:ext cx="4779645" cy="4204335"/>
          </a:xfrm>
        </p:spPr>
        <p:txBody>
          <a:bodyPr>
            <a:normAutofit/>
          </a:bodyPr>
          <a:lstStyle/>
          <a:p>
            <a:pPr marL="0" indent="0">
              <a:lnSpc>
                <a:spcPct val="170000"/>
              </a:lnSpc>
              <a:buNone/>
            </a:pPr>
            <a:r>
              <a:rPr lang="en-US" altLang="zh-CN" sz="1600" dirty="0">
                <a:ea typeface="宋体" panose="02010600030101010101" pitchFamily="2" charset="-122"/>
                <a:sym typeface="+mn-ea"/>
              </a:rPr>
              <a:t>Thinking</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机器学习模型种类繁多，百家争鸣</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把一本书读厚，再把一本书读薄</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不是所有的模型，带给你的收益都是一样的</a:t>
            </a: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p:txBody>
      </p:sp>
      <p:sp>
        <p:nvSpPr>
          <p:cNvPr id="3" name="文本占位符 1"/>
          <p:cNvSpPr/>
          <p:nvPr/>
        </p:nvSpPr>
        <p:spPr>
          <a:xfrm>
            <a:off x="6314440" y="1630680"/>
            <a:ext cx="4779645" cy="420433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70000"/>
              </a:lnSpc>
              <a:buNone/>
            </a:pPr>
            <a:r>
              <a:rPr lang="en-US" altLang="zh-CN" sz="1600" dirty="0">
                <a:ea typeface="宋体" panose="02010600030101010101" pitchFamily="2" charset="-122"/>
                <a:sym typeface="+mn-ea"/>
              </a:rPr>
              <a:t>Action</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打磨自己熟练的工具，比如</a:t>
            </a:r>
            <a:r>
              <a:rPr lang="en-US" altLang="zh-CN" sz="1600" dirty="0">
                <a:ea typeface="宋体" panose="02010600030101010101" pitchFamily="2" charset="-122"/>
                <a:sym typeface="+mn-ea"/>
              </a:rPr>
              <a:t>XGBoost/LightGBM</a:t>
            </a:r>
            <a:endParaRPr lang="zh-CN" altLang="zh-CN"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内容符号化，当你想到某个内容的时候，你会想到一些关键词</a:t>
            </a:r>
            <a:endParaRPr lang="en-US" altLang="zh-CN" sz="1600" dirty="0">
              <a:ea typeface="宋体" panose="02010600030101010101" pitchFamily="2" charset="-122"/>
              <a:sym typeface="+mn-ea"/>
            </a:endParaRPr>
          </a:p>
          <a:p>
            <a:pPr>
              <a:lnSpc>
                <a:spcPct val="170000"/>
              </a:lnSpc>
            </a:pPr>
            <a:r>
              <a:rPr lang="en-US" altLang="zh-CN" sz="1600" dirty="0">
                <a:ea typeface="宋体" panose="02010600030101010101" pitchFamily="2" charset="-122"/>
                <a:sym typeface="+mn-ea"/>
              </a:rPr>
              <a:t>Repeated Buyer/Seller</a:t>
            </a:r>
            <a:r>
              <a:rPr lang="zh-CN" altLang="zh-CN" sz="1600" dirty="0">
                <a:ea typeface="宋体" panose="02010600030101010101" pitchFamily="2" charset="-122"/>
                <a:sym typeface="+mn-ea"/>
              </a:rPr>
              <a:t> 带来更高的收益</a:t>
            </a: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352425" y="1162050"/>
            <a:ext cx="4986020" cy="5284470"/>
          </a:xfrm>
          <a:prstGeom prst="rect">
            <a:avLst/>
          </a:prstGeom>
        </p:spPr>
      </p:pic>
      <p:pic>
        <p:nvPicPr>
          <p:cNvPr id="3" name="图片 2"/>
          <p:cNvPicPr>
            <a:picLocks noChangeAspect="1"/>
          </p:cNvPicPr>
          <p:nvPr/>
        </p:nvPicPr>
        <p:blipFill>
          <a:blip r:embed="rId2"/>
          <a:stretch>
            <a:fillRect/>
          </a:stretch>
        </p:blipFill>
        <p:spPr>
          <a:xfrm>
            <a:off x="5900420" y="1162050"/>
            <a:ext cx="5008880" cy="549402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预测全家桶</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66520"/>
            <a:ext cx="5215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lvl="0" indent="0">
              <a:lnSpc>
                <a:spcPct val="150000"/>
              </a:lnSpc>
              <a:buNone/>
            </a:pPr>
            <a:r>
              <a:rPr lang="zh-CN" altLang="en-US" sz="1600">
                <a:ea typeface="宋体" panose="02010600030101010101" pitchFamily="2" charset="-122"/>
                <a:sym typeface="+mn-ea"/>
              </a:rPr>
              <a:t>常用预测（分类，回归）模型：</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分类算法：LR , SVM，KNN</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矩阵分解：FunkSVD，BiasSVD，SVD++</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FM模型：FM, FFM, DeepFM, NFM，AFM</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树模型：GBDT, XGBoost, LightGBM, CatBoost，NGBoost</a:t>
            </a:r>
            <a:endParaRPr lang="en-US" altLang="zh-CN" sz="1600">
              <a:ea typeface="宋体" panose="02010600030101010101" pitchFamily="2" charset="-122"/>
              <a:sym typeface="+mn-ea"/>
            </a:endParaRPr>
          </a:p>
          <a:p>
            <a:pPr lvl="0">
              <a:lnSpc>
                <a:spcPct val="150000"/>
              </a:lnSpc>
            </a:pPr>
            <a:r>
              <a:rPr lang="en-US" altLang="zh-CN" sz="1600">
                <a:ea typeface="宋体" panose="02010600030101010101" pitchFamily="2" charset="-122"/>
                <a:sym typeface="+mn-ea"/>
              </a:rPr>
              <a:t>Attention模型：DIN, DIEN, DSIN</a:t>
            </a: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772785" y="1724025"/>
            <a:ext cx="6115050" cy="1895475"/>
          </a:xfrm>
          <a:prstGeom prst="rect">
            <a:avLst/>
          </a:prstGeom>
        </p:spPr>
      </p:pic>
      <p:sp>
        <p:nvSpPr>
          <p:cNvPr id="4" name="Content Placeholder 2"/>
          <p:cNvSpPr txBox="1">
            <a:spLocks noGrp="1"/>
          </p:cNvSpPr>
          <p:nvPr/>
        </p:nvSpPr>
        <p:spPr>
          <a:xfrm>
            <a:off x="6397625" y="3619500"/>
            <a:ext cx="5215890" cy="11410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en-US" sz="1600">
                <a:ea typeface="宋体" panose="02010600030101010101" pitchFamily="2" charset="-122"/>
                <a:sym typeface="+mn-ea"/>
              </a:rPr>
              <a:t>特征工程：好的特征工程是拿分的关键</a:t>
            </a:r>
            <a:endParaRPr lang="en-US" altLang="zh-CN" sz="1600">
              <a:ea typeface="宋体" panose="02010600030101010101" pitchFamily="2" charset="-122"/>
              <a:sym typeface="+mn-ea"/>
            </a:endParaRPr>
          </a:p>
          <a:p>
            <a:pPr lvl="0">
              <a:lnSpc>
                <a:spcPct val="150000"/>
              </a:lnSpc>
            </a:pPr>
            <a:r>
              <a:rPr lang="zh-CN" sz="1600" dirty="0">
                <a:ea typeface="宋体" panose="02010600030101010101" pitchFamily="2" charset="-122"/>
                <a:sym typeface="+mn-ea"/>
              </a:rPr>
              <a:t>模型：懂原理，会调参</a:t>
            </a:r>
            <a:endParaRPr lang="zh-CN" sz="1600" dirty="0">
              <a:ea typeface="宋体" panose="02010600030101010101" pitchFamily="2" charset="-122"/>
              <a:sym typeface="+mn-ea"/>
            </a:endParaRPr>
          </a:p>
        </p:txBody>
      </p:sp>
    </p:spTree>
    <p:custDataLst>
      <p:tags r:id="rId2"/>
    </p:custDataLst>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SLIDE_MODEL_TYPE" val="dynamicNum"/>
</p:tagLst>
</file>

<file path=ppt/tags/tag2.xml><?xml version="1.0" encoding="utf-8"?>
<p:tagLst xmlns:p="http://schemas.openxmlformats.org/presentationml/2006/main">
  <p:tag name="KSO_WM_SLIDE_MODEL_TYPE" val="dynamicNum"/>
</p:tagLst>
</file>

<file path=ppt/tags/tag20.xml><?xml version="1.0" encoding="utf-8"?>
<p:tagLst xmlns:p="http://schemas.openxmlformats.org/presentationml/2006/main">
  <p:tag name="KSO_WM_UNIT_TABLE_BEAUTIFY" val="smartTable{aa2b588f-cee2-49d0-a75f-b085313d236a}"/>
  <p:tag name="TABLE_SKINIDX" val="1"/>
  <p:tag name="TABLE_ENCOLOR" val="#FFFFFF"/>
</p:tagLst>
</file>

<file path=ppt/tags/tag21.xml><?xml version="1.0" encoding="utf-8"?>
<p:tagLst xmlns:p="http://schemas.openxmlformats.org/presentationml/2006/main">
  <p:tag name="KSO_WM_UNIT_TABLE_BEAUTIFY" val="smartTable{aa2b588f-cee2-49d0-a75f-b085313d236a}"/>
  <p:tag name="TABLE_SKINIDX" val="1"/>
  <p:tag name="TABLE_ENCOLOR" val="#FFFFFF"/>
</p:tagLst>
</file>

<file path=ppt/tags/tag22.xml><?xml version="1.0" encoding="utf-8"?>
<p:tagLst xmlns:p="http://schemas.openxmlformats.org/presentationml/2006/main">
  <p:tag name="KSO_WM_SLIDE_MODEL_TYPE" val="dynamicNum"/>
</p:tagLst>
</file>

<file path=ppt/tags/tag23.xml><?xml version="1.0" encoding="utf-8"?>
<p:tagLst xmlns:p="http://schemas.openxmlformats.org/presentationml/2006/main">
  <p:tag name="KSO_WM_SLIDE_MODEL_TYPE" val="dynamicNum"/>
</p:tagLst>
</file>

<file path=ppt/tags/tag24.xml><?xml version="1.0" encoding="utf-8"?>
<p:tagLst xmlns:p="http://schemas.openxmlformats.org/presentationml/2006/main">
  <p:tag name="KSO_WM_SLIDE_MODEL_TYPE" val="dynamicNum"/>
</p:tagLst>
</file>

<file path=ppt/tags/tag25.xml><?xml version="1.0" encoding="utf-8"?>
<p:tagLst xmlns:p="http://schemas.openxmlformats.org/presentationml/2006/main">
  <p:tag name="KSO_WM_SLIDE_MODEL_TYPE" val="dynamicNum"/>
</p:tagLst>
</file>

<file path=ppt/tags/tag26.xml><?xml version="1.0" encoding="utf-8"?>
<p:tagLst xmlns:p="http://schemas.openxmlformats.org/presentationml/2006/main">
  <p:tag name="KSO_WM_SLIDE_MODEL_TYPE" val="dynamicNum"/>
</p:tagLst>
</file>

<file path=ppt/tags/tag27.xml><?xml version="1.0" encoding="utf-8"?>
<p:tagLst xmlns:p="http://schemas.openxmlformats.org/presentationml/2006/main">
  <p:tag name="KSO_WM_SLIDE_MODEL_TYPE" val="dynamicNum"/>
</p:tagLst>
</file>

<file path=ppt/tags/tag28.xml><?xml version="1.0" encoding="utf-8"?>
<p:tagLst xmlns:p="http://schemas.openxmlformats.org/presentationml/2006/main">
  <p:tag name="KSO_WM_SLIDE_MODEL_TYPE" val="dynamicNum"/>
</p:tagLst>
</file>

<file path=ppt/tags/tag29.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UNIT_TABLE_BEAUTIFY" val="smartTable{aa2b588f-cee2-49d0-a75f-b085313d236a}"/>
  <p:tag name="TABLE_SKINIDX" val="1"/>
  <p:tag name="TABLE_ENCOLOR" val="#FFFFFF"/>
</p:tagLst>
</file>

<file path=ppt/tags/tag30.xml><?xml version="1.0" encoding="utf-8"?>
<p:tagLst xmlns:p="http://schemas.openxmlformats.org/presentationml/2006/main">
  <p:tag name="KSO_WM_SLIDE_MODEL_TYPE" val="dynamicNum"/>
</p:tagLst>
</file>

<file path=ppt/tags/tag31.xml><?xml version="1.0" encoding="utf-8"?>
<p:tagLst xmlns:p="http://schemas.openxmlformats.org/presentationml/2006/main">
  <p:tag name="REFSHAPE" val="753913604"/>
  <p:tag name="KSO_WM_UNIT_PLACING_PICTURE_USER_VIEWPORT" val="{&quot;height&quot;:3585,&quot;width&quot;:3825}"/>
</p:tagLst>
</file>

<file path=ppt/tags/tag32.xml><?xml version="1.0" encoding="utf-8"?>
<p:tagLst xmlns:p="http://schemas.openxmlformats.org/presentationml/2006/main">
  <p:tag name="KSO_WM_SLIDE_MODEL_TYPE" val="dynamicNum"/>
</p:tagLst>
</file>

<file path=ppt/tags/tag33.xml><?xml version="1.0" encoding="utf-8"?>
<p:tagLst xmlns:p="http://schemas.openxmlformats.org/presentationml/2006/main">
  <p:tag name="KSO_WM_SLIDE_MODEL_TYPE" val="dynamicNum"/>
</p:tagLst>
</file>

<file path=ppt/tags/tag34.xml><?xml version="1.0" encoding="utf-8"?>
<p:tagLst xmlns:p="http://schemas.openxmlformats.org/presentationml/2006/main">
  <p:tag name="KSO_WM_SLIDE_MODEL_TYPE" val="dynamicNum"/>
</p:tagLst>
</file>

<file path=ppt/tags/tag35.xml><?xml version="1.0" encoding="utf-8"?>
<p:tagLst xmlns:p="http://schemas.openxmlformats.org/presentationml/2006/main">
  <p:tag name="KSO_WM_SLIDE_MODEL_TYPE" val="dynamicNum"/>
</p:tagLst>
</file>

<file path=ppt/tags/tag36.xml><?xml version="1.0" encoding="utf-8"?>
<p:tagLst xmlns:p="http://schemas.openxmlformats.org/presentationml/2006/main">
  <p:tag name="KSO_WM_SLIDE_MODEL_TYPE" val="dynamicNum"/>
</p:tagLst>
</file>

<file path=ppt/tags/tag37.xml><?xml version="1.0" encoding="utf-8"?>
<p:tagLst xmlns:p="http://schemas.openxmlformats.org/presentationml/2006/main">
  <p:tag name="KSO_WM_SLIDE_MODEL_TYPE" val="dynamicNum"/>
</p:tagLst>
</file>

<file path=ppt/tags/tag38.xml><?xml version="1.0" encoding="utf-8"?>
<p:tagLst xmlns:p="http://schemas.openxmlformats.org/presentationml/2006/main">
  <p:tag name="KSO_WM_SLIDE_MODEL_TYPE" val="dynamicNum"/>
</p:tagLst>
</file>

<file path=ppt/tags/tag39.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UNIT_TABLE_BEAUTIFY" val="smartTable{aa2b588f-cee2-49d0-a75f-b085313d236a}"/>
  <p:tag name="TABLE_SKINIDX" val="1"/>
  <p:tag name="TABLE_ENCOLOR" val="#FFFFFF"/>
</p:tagLst>
</file>

<file path=ppt/tags/tag40.xml><?xml version="1.0" encoding="utf-8"?>
<p:tagLst xmlns:p="http://schemas.openxmlformats.org/presentationml/2006/main">
  <p:tag name="KSO_WM_SLIDE_MODEL_TYPE" val="dynamicNum"/>
</p:tagLst>
</file>

<file path=ppt/tags/tag41.xml><?xml version="1.0" encoding="utf-8"?>
<p:tagLst xmlns:p="http://schemas.openxmlformats.org/presentationml/2006/main">
  <p:tag name="KSO_WM_SLIDE_MODEL_TYPE" val="dynamicNum"/>
</p:tagLst>
</file>

<file path=ppt/tags/tag42.xml><?xml version="1.0" encoding="utf-8"?>
<p:tagLst xmlns:p="http://schemas.openxmlformats.org/presentationml/2006/main">
  <p:tag name="KSO_WM_SLIDE_MODEL_TYPE" val="dynamicNum"/>
</p:tagLst>
</file>

<file path=ppt/tags/tag43.xml><?xml version="1.0" encoding="utf-8"?>
<p:tagLst xmlns:p="http://schemas.openxmlformats.org/presentationml/2006/main">
  <p:tag name="KSO_WM_SLIDE_MODEL_TYPE" val="dynamicNum"/>
</p:tagLst>
</file>

<file path=ppt/tags/tag44.xml><?xml version="1.0" encoding="utf-8"?>
<p:tagLst xmlns:p="http://schemas.openxmlformats.org/presentationml/2006/main">
  <p:tag name="KSO_WM_SLIDE_MODEL_TYPE" val="dynamicNum"/>
</p:tagLst>
</file>

<file path=ppt/tags/tag45.xml><?xml version="1.0" encoding="utf-8"?>
<p:tagLst xmlns:p="http://schemas.openxmlformats.org/presentationml/2006/main">
  <p:tag name="KSO_WM_SLIDE_MODEL_TYPE" val="dynamicNum"/>
</p:tagLst>
</file>

<file path=ppt/tags/tag46.xml><?xml version="1.0" encoding="utf-8"?>
<p:tagLst xmlns:p="http://schemas.openxmlformats.org/presentationml/2006/main">
  <p:tag name="KSO_WM_SLIDE_MODEL_TYPE" val="dynamicNum"/>
</p:tagLst>
</file>

<file path=ppt/tags/tag47.xml><?xml version="1.0" encoding="utf-8"?>
<p:tagLst xmlns:p="http://schemas.openxmlformats.org/presentationml/2006/main">
  <p:tag name="KSO_WM_SLIDE_MODEL_TYPE" val="dynamicNum"/>
</p:tagLst>
</file>

<file path=ppt/tags/tag48.xml><?xml version="1.0" encoding="utf-8"?>
<p:tagLst xmlns:p="http://schemas.openxmlformats.org/presentationml/2006/main">
  <p:tag name="KSO_WM_SLIDE_MODEL_TYPE" val="dynamicNum"/>
</p:tagLst>
</file>

<file path=ppt/tags/tag49.xml><?xml version="1.0" encoding="utf-8"?>
<p:tagLst xmlns:p="http://schemas.openxmlformats.org/presentationml/2006/main">
  <p:tag name="KSO_WM_SLIDE_MODEL_TYPE" val="dynamicNum"/>
</p:tagLst>
</file>

<file path=ppt/tags/tag5.xml><?xml version="1.0" encoding="utf-8"?>
<p:tagLst xmlns:p="http://schemas.openxmlformats.org/presentationml/2006/main">
  <p:tag name="KSO_WM_SLIDE_MODEL_TYPE" val="dynamicNum"/>
</p:tagLst>
</file>

<file path=ppt/tags/tag50.xml><?xml version="1.0" encoding="utf-8"?>
<p:tagLst xmlns:p="http://schemas.openxmlformats.org/presentationml/2006/main">
  <p:tag name="KSO_WM_UNIT_TABLE_BEAUTIFY" val="smartTable{8cc7dea4-1245-479d-88c6-c2033c3d77f8}"/>
</p:tagLst>
</file>

<file path=ppt/tags/tag51.xml><?xml version="1.0" encoding="utf-8"?>
<p:tagLst xmlns:p="http://schemas.openxmlformats.org/presentationml/2006/main">
  <p:tag name="KSO_WM_UNIT_TABLE_BEAUTIFY" val="smartTable{8f7cd19a-6edc-4ba3-a675-945c83d1dbdd}"/>
</p:tagLst>
</file>

<file path=ppt/tags/tag52.xml><?xml version="1.0" encoding="utf-8"?>
<p:tagLst xmlns:p="http://schemas.openxmlformats.org/presentationml/2006/main">
  <p:tag name="KSO_WM_SLIDE_MODEL_TYPE" val="dynamicNum"/>
</p:tagLst>
</file>

<file path=ppt/tags/tag53.xml><?xml version="1.0" encoding="utf-8"?>
<p:tagLst xmlns:p="http://schemas.openxmlformats.org/presentationml/2006/main">
  <p:tag name="KSO_WM_SLIDE_MODEL_TYPE" val="dynamicNum"/>
</p:tagLst>
</file>

<file path=ppt/tags/tag54.xml><?xml version="1.0" encoding="utf-8"?>
<p:tagLst xmlns:p="http://schemas.openxmlformats.org/presentationml/2006/main">
  <p:tag name="KSO_WM_SLIDE_MODEL_TYPE" val="dynamicNum"/>
</p:tagLst>
</file>

<file path=ppt/tags/tag55.xml><?xml version="1.0" encoding="utf-8"?>
<p:tagLst xmlns:p="http://schemas.openxmlformats.org/presentationml/2006/main">
  <p:tag name="KSO_WM_UNIT_TABLE_BEAUTIFY" val="smartTable{f73a8944-1dc7-4ff7-bd58-aac5d93e4066}"/>
  <p:tag name="TABLE_SKINIDX" val="0"/>
  <p:tag name="TABLE_ENCOLOR" val="#FFFFFF"/>
</p:tagLst>
</file>

<file path=ppt/tags/tag56.xml><?xml version="1.0" encoding="utf-8"?>
<p:tagLst xmlns:p="http://schemas.openxmlformats.org/presentationml/2006/main">
  <p:tag name="KSO_WM_SLIDE_MODEL_TYPE" val="dynamicNum"/>
</p:tagLst>
</file>

<file path=ppt/tags/tag57.xml><?xml version="1.0" encoding="utf-8"?>
<p:tagLst xmlns:p="http://schemas.openxmlformats.org/presentationml/2006/main">
  <p:tag name="KSO_WM_UNIT_TABLE_BEAUTIFY" val="smartTable{5c0a0a51-0495-4c39-80ed-5284b118b62a}"/>
  <p:tag name="TABLE_SKINIDX" val="0"/>
  <p:tag name="TABLE_ENCOLOR" val="#FFFFFF"/>
</p:tagLst>
</file>

<file path=ppt/tags/tag58.xml><?xml version="1.0" encoding="utf-8"?>
<p:tagLst xmlns:p="http://schemas.openxmlformats.org/presentationml/2006/main">
  <p:tag name="KSO_WM_UNIT_TABLE_BEAUTIFY" val="smartTable{9842b012-227e-49cc-b165-4661d973d7af}"/>
  <p:tag name="TABLE_SKINIDX" val="0"/>
  <p:tag name="TABLE_ENCOLOR" val="#FFFFFF"/>
</p:tagLst>
</file>

<file path=ppt/tags/tag59.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UNIT_TABLE_BEAUTIFY" val="smartTable{aa2b588f-cee2-49d0-a75f-b085313d236a}"/>
  <p:tag name="TABLE_SKINIDX" val="1"/>
  <p:tag name="TABLE_ENCOLOR" val="#FFFFFF"/>
</p:tagLst>
</file>

<file path=ppt/tags/tag60.xml><?xml version="1.0" encoding="utf-8"?>
<p:tagLst xmlns:p="http://schemas.openxmlformats.org/presentationml/2006/main">
  <p:tag name="KSO_WM_UNIT_TABLE_BEAUTIFY" val="smartTable{94f46082-e474-41f4-8b30-d70c1726c4fd}"/>
  <p:tag name="TABLE_SKINIDX" val="0"/>
  <p:tag name="TABLE_ENCOLOR" val="#FFFFFF"/>
</p:tagLst>
</file>

<file path=ppt/tags/tag61.xml><?xml version="1.0" encoding="utf-8"?>
<p:tagLst xmlns:p="http://schemas.openxmlformats.org/presentationml/2006/main">
  <p:tag name="KSO_WM_UNIT_TABLE_BEAUTIFY" val="smartTable{c5f3bb64-33c2-4f0b-adff-a63541bac2db}"/>
  <p:tag name="TABLE_SKINIDX" val="0"/>
  <p:tag name="TABLE_ENCOLOR" val="#FFFFFF"/>
</p:tagLst>
</file>

<file path=ppt/tags/tag62.xml><?xml version="1.0" encoding="utf-8"?>
<p:tagLst xmlns:p="http://schemas.openxmlformats.org/presentationml/2006/main">
  <p:tag name="KSO_WM_SLIDE_MODEL_TYPE" val="dynamicNum"/>
</p:tagLst>
</file>

<file path=ppt/tags/tag63.xml><?xml version="1.0" encoding="utf-8"?>
<p:tagLst xmlns:p="http://schemas.openxmlformats.org/presentationml/2006/main">
  <p:tag name="KSO_WM_SLIDE_MODEL_TYPE" val="dynamicNum"/>
</p:tagLst>
</file>

<file path=ppt/tags/tag64.xml><?xml version="1.0" encoding="utf-8"?>
<p:tagLst xmlns:p="http://schemas.openxmlformats.org/presentationml/2006/main">
  <p:tag name="KSO_WM_SLIDE_MODEL_TYPE" val="dynamicNum"/>
</p:tagLst>
</file>

<file path=ppt/tags/tag65.xml><?xml version="1.0" encoding="utf-8"?>
<p:tagLst xmlns:p="http://schemas.openxmlformats.org/presentationml/2006/main">
  <p:tag name="KSO_WM_SLIDE_MODEL_TYPE" val="dynamicNum"/>
</p:tagLst>
</file>

<file path=ppt/tags/tag66.xml><?xml version="1.0" encoding="utf-8"?>
<p:tagLst xmlns:p="http://schemas.openxmlformats.org/presentationml/2006/main">
  <p:tag name="KSO_WM_SLIDE_MODEL_TYPE" val="dynamicNum"/>
</p:tagLst>
</file>

<file path=ppt/tags/tag67.xml><?xml version="1.0" encoding="utf-8"?>
<p:tagLst xmlns:p="http://schemas.openxmlformats.org/presentationml/2006/main">
  <p:tag name="KSO_WM_SLIDE_MODEL_TYPE" val="dynamicNum"/>
</p:tagLst>
</file>

<file path=ppt/tags/tag68.xml><?xml version="1.0" encoding="utf-8"?>
<p:tagLst xmlns:p="http://schemas.openxmlformats.org/presentationml/2006/main">
  <p:tag name="KSO_WM_UNIT_TABLE_BEAUTIFY" val="smartTable{95992a95-3d2c-4b4f-b9ea-68131057f424}"/>
</p:tagLst>
</file>

<file path=ppt/tags/tag69.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70.xml><?xml version="1.0" encoding="utf-8"?>
<p:tagLst xmlns:p="http://schemas.openxmlformats.org/presentationml/2006/main">
  <p:tag name="KSO_WM_SLIDE_MODEL_TYPE" val="dynamicNum"/>
</p:tagLst>
</file>

<file path=ppt/tags/tag71.xml><?xml version="1.0" encoding="utf-8"?>
<p:tagLst xmlns:p="http://schemas.openxmlformats.org/presentationml/2006/main">
  <p:tag name="KSO_WM_UNIT_TABLE_BEAUTIFY" val="smartTable{233f98aa-8dbf-473f-a105-2e84bd6a85db}"/>
</p:tagLst>
</file>

<file path=ppt/tags/tag72.xml><?xml version="1.0" encoding="utf-8"?>
<p:tagLst xmlns:p="http://schemas.openxmlformats.org/presentationml/2006/main">
  <p:tag name="KSO_WM_SLIDE_MODEL_TYPE" val="dynamicNum"/>
</p:tagLst>
</file>

<file path=ppt/tags/tag73.xml><?xml version="1.0" encoding="utf-8"?>
<p:tagLst xmlns:p="http://schemas.openxmlformats.org/presentationml/2006/main">
  <p:tag name="KSO_WM_SLIDE_MODEL_TYPE" val="dynamicNum"/>
</p:tagLst>
</file>

<file path=ppt/tags/tag74.xml><?xml version="1.0" encoding="utf-8"?>
<p:tagLst xmlns:p="http://schemas.openxmlformats.org/presentationml/2006/main">
  <p:tag name="KSO_WM_SLIDE_MODEL_TYPE" val="dynamicNum"/>
</p:tagLst>
</file>

<file path=ppt/tags/tag75.xml><?xml version="1.0" encoding="utf-8"?>
<p:tagLst xmlns:p="http://schemas.openxmlformats.org/presentationml/2006/main">
  <p:tag name="KSO_WM_SLIDE_MODEL_TYPE" val="dynamicNum"/>
</p:tagLst>
</file>

<file path=ppt/tags/tag76.xml><?xml version="1.0" encoding="utf-8"?>
<p:tagLst xmlns:p="http://schemas.openxmlformats.org/presentationml/2006/main">
  <p:tag name="KSO_WM_SLIDE_MODEL_TYPE" val="dynamicNum"/>
</p:tagLst>
</file>

<file path=ppt/tags/tag77.xml><?xml version="1.0" encoding="utf-8"?>
<p:tagLst xmlns:p="http://schemas.openxmlformats.org/presentationml/2006/main">
  <p:tag name="KSO_WM_SLIDE_MODEL_TYPE" val="dynamicNum"/>
</p:tagLst>
</file>

<file path=ppt/tags/tag78.xml><?xml version="1.0" encoding="utf-8"?>
<p:tagLst xmlns:p="http://schemas.openxmlformats.org/presentationml/2006/main">
  <p:tag name="KSO_WM_SLIDE_MODEL_TYPE" val="dynamicNum"/>
</p:tagLst>
</file>

<file path=ppt/tags/tag79.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80.xml><?xml version="1.0" encoding="utf-8"?>
<p:tagLst xmlns:p="http://schemas.openxmlformats.org/presentationml/2006/main">
  <p:tag name="KSO_WM_SLIDE_MODEL_TYPE" val="dynamicNum"/>
</p:tagLst>
</file>

<file path=ppt/tags/tag81.xml><?xml version="1.0" encoding="utf-8"?>
<p:tagLst xmlns:p="http://schemas.openxmlformats.org/presentationml/2006/main">
  <p:tag name="KSO_WM_SLIDE_MODEL_TYPE" val="dynamicNum"/>
</p:tagLst>
</file>

<file path=ppt/tags/tag82.xml><?xml version="1.0" encoding="utf-8"?>
<p:tagLst xmlns:p="http://schemas.openxmlformats.org/presentationml/2006/main">
  <p:tag name="KSO_WM_UNIT_TABLE_BEAUTIFY" val="smartTable{aa2b588f-cee2-49d0-a75f-b085313d236a}"/>
  <p:tag name="TABLE_SKINIDX" val="1"/>
  <p:tag name="TABLE_ENCOLOR" val="#FFFFFF"/>
</p:tagLst>
</file>

<file path=ppt/tags/tag83.xml><?xml version="1.0" encoding="utf-8"?>
<p:tagLst xmlns:p="http://schemas.openxmlformats.org/presentationml/2006/main">
  <p:tag name="KSO_WM_UNIT_TABLE_BEAUTIFY" val="smartTable{aa2b588f-cee2-49d0-a75f-b085313d236a}"/>
  <p:tag name="TABLE_SKINIDX" val="1"/>
  <p:tag name="TABLE_ENCOLOR" val="#FFFFFF"/>
</p:tagLst>
</file>

<file path=ppt/tags/tag84.xml><?xml version="1.0" encoding="utf-8"?>
<p:tagLst xmlns:p="http://schemas.openxmlformats.org/presentationml/2006/main">
  <p:tag name="KSO_WM_SLIDE_MODEL_TYPE" val="dynamicNum"/>
</p:tagLst>
</file>

<file path=ppt/tags/tag85.xml><?xml version="1.0" encoding="utf-8"?>
<p:tagLst xmlns:p="http://schemas.openxmlformats.org/presentationml/2006/main">
  <p:tag name="KSO_WM_SLIDE_MODEL_TYPE" val="dynamicNum"/>
</p:tagLst>
</file>

<file path=ppt/tags/tag86.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26703</Words>
  <Application>WPS 演示</Application>
  <PresentationFormat>宽屏</PresentationFormat>
  <Paragraphs>2190</Paragraphs>
  <Slides>84</Slides>
  <Notes>74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53</vt:i4>
      </vt:variant>
      <vt:variant>
        <vt:lpstr>幻灯片标题</vt:lpstr>
      </vt:variant>
      <vt:variant>
        <vt:i4>84</vt:i4>
      </vt:variant>
    </vt:vector>
  </HeadingPairs>
  <TitlesOfParts>
    <vt:vector size="154" baseType="lpstr">
      <vt:lpstr>Arial</vt:lpstr>
      <vt:lpstr>宋体</vt:lpstr>
      <vt:lpstr>Wingdings</vt:lpstr>
      <vt:lpstr>Calibri</vt:lpstr>
      <vt:lpstr>Calibri Light</vt:lpstr>
      <vt:lpstr>Arial</vt:lpstr>
      <vt:lpstr>Calibri</vt:lpstr>
      <vt:lpstr>Calibri Light</vt:lpstr>
      <vt:lpstr>微软雅黑</vt:lpstr>
      <vt:lpstr>Arial</vt:lpstr>
      <vt:lpstr>Arial Unicode MS</vt:lpstr>
      <vt:lpstr>PingFang SC</vt:lpstr>
      <vt:lpstr>Times New Roman</vt:lpstr>
      <vt:lpstr>Helvetica</vt:lpstr>
      <vt:lpstr>PingFang SC</vt:lpstr>
      <vt:lpstr>Segoe Print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预测全家桶与机器学习神器 Lesson-01</vt:lpstr>
      <vt:lpstr>学习方法</vt:lpstr>
      <vt:lpstr>&gt;&gt;   今天的学习目标</vt:lpstr>
      <vt:lpstr>&gt;&gt;   今天的学习目标</vt:lpstr>
      <vt:lpstr>1/2  预测全家桶 </vt:lpstr>
      <vt:lpstr>Project A：员工离职预测</vt:lpstr>
      <vt:lpstr>Project A：员工离职预测</vt:lpstr>
      <vt:lpstr>Project A：员工离职预测</vt:lpstr>
      <vt:lpstr>预测全家桶</vt:lpstr>
      <vt:lpstr>预测全家桶</vt:lpstr>
      <vt:lpstr>Project A：数据预处理</vt:lpstr>
      <vt:lpstr>Project A：数据预处理</vt:lpstr>
      <vt:lpstr>Project A：数据预处理</vt:lpstr>
      <vt:lpstr>LR工具</vt:lpstr>
      <vt:lpstr>LR工具</vt:lpstr>
      <vt:lpstr>SVM工具</vt:lpstr>
      <vt:lpstr>SVM工具</vt:lpstr>
      <vt:lpstr>SVM工具</vt:lpstr>
      <vt:lpstr>SVM工具</vt:lpstr>
      <vt:lpstr>Project B：男女声音识别</vt:lpstr>
      <vt:lpstr>Project B：男女声音识别</vt:lpstr>
      <vt:lpstr>Project B：男女声音识别</vt:lpstr>
      <vt:lpstr>预测全家桶</vt:lpstr>
      <vt:lpstr>Summary</vt:lpstr>
      <vt:lpstr>Summary</vt:lpstr>
      <vt:lpstr>2/2 机器学习神器</vt:lpstr>
      <vt:lpstr>什么是集成学习</vt:lpstr>
      <vt:lpstr>什么是集成学习</vt:lpstr>
      <vt:lpstr>什么是集成学习</vt:lpstr>
      <vt:lpstr>机器学习神器</vt:lpstr>
      <vt:lpstr>XGBoost</vt:lpstr>
      <vt:lpstr>XGBoost</vt:lpstr>
      <vt:lpstr>XGBoost</vt:lpstr>
      <vt:lpstr>XGBoost</vt:lpstr>
      <vt:lpstr>XGBoost</vt:lpstr>
      <vt:lpstr>XGBoost</vt:lpstr>
      <vt:lpstr>XGBoost</vt:lpstr>
      <vt:lpstr>XGBoost</vt:lpstr>
      <vt:lpstr>XGBoost</vt:lpstr>
      <vt:lpstr>Summary(XGBoost)</vt:lpstr>
      <vt:lpstr>XGBoost工具</vt:lpstr>
      <vt:lpstr>XGBoost工具</vt:lpstr>
      <vt:lpstr>XGBoost工具</vt:lpstr>
      <vt:lpstr>XGBoost工具</vt:lpstr>
      <vt:lpstr>XGBoost工具</vt:lpstr>
      <vt:lpstr>XGBoost工具</vt:lpstr>
      <vt:lpstr>XGBoost工具</vt:lpstr>
      <vt:lpstr>LightGBM</vt:lpstr>
      <vt:lpstr>LightGBM</vt:lpstr>
      <vt:lpstr>LightGBM</vt:lpstr>
      <vt:lpstr>LightGBM</vt:lpstr>
      <vt:lpstr>LightGBM</vt:lpstr>
      <vt:lpstr>LightGBM</vt:lpstr>
      <vt:lpstr>LightGBM</vt:lpstr>
      <vt:lpstr>LightGBM</vt:lpstr>
      <vt:lpstr>LightGBM工具</vt:lpstr>
      <vt:lpstr>LightGBM工具</vt:lpstr>
      <vt:lpstr>LightGBM工具</vt:lpstr>
      <vt:lpstr>LightGBM工具</vt:lpstr>
      <vt:lpstr>参数对比</vt:lpstr>
      <vt:lpstr>祖传参数 (LightGBM)</vt:lpstr>
      <vt:lpstr>祖传参数 (XGBoost)</vt:lpstr>
      <vt:lpstr>CatBoost</vt:lpstr>
      <vt:lpstr>CatBoost</vt:lpstr>
      <vt:lpstr>CatBoost</vt:lpstr>
      <vt:lpstr>CatBoost工具</vt:lpstr>
      <vt:lpstr>CatBoost工具</vt:lpstr>
      <vt:lpstr>CatBoost工具</vt:lpstr>
      <vt:lpstr>CatBoost工具</vt:lpstr>
      <vt:lpstr>CatBoost工具</vt:lpstr>
      <vt:lpstr>Summary</vt:lpstr>
      <vt:lpstr>Thinking&amp;Action</vt:lpstr>
      <vt:lpstr>Thinking&amp;Action</vt:lpstr>
      <vt:lpstr>Thinking&amp;Action</vt:lpstr>
      <vt:lpstr>Thinking&amp;Action</vt:lpstr>
      <vt:lpstr>Summary</vt:lpstr>
      <vt:lpstr>Summary</vt:lpstr>
      <vt:lpstr>Summary</vt:lpstr>
      <vt:lpstr>Summary</vt:lpstr>
      <vt:lpstr>Summary</vt:lpstr>
      <vt:lpstr>Summary</vt:lpstr>
      <vt:lpstr>Thank You Using data to solve problems</vt:lpstr>
      <vt:lpstr>Make it easier</vt:lpstr>
      <vt:lpstr>工作中的应用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Q．邱先生</cp:lastModifiedBy>
  <cp:revision>3175</cp:revision>
  <dcterms:created xsi:type="dcterms:W3CDTF">2019-08-30T07:48:00Z</dcterms:created>
  <dcterms:modified xsi:type="dcterms:W3CDTF">2021-06-22T06:05:07Z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13CC7FCD3F804E69A5CB234220D53A9A</vt:lpwstr>
  </property>
</Properties>
</file>